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781" r:id="rId2"/>
    <p:sldId id="783" r:id="rId3"/>
    <p:sldId id="782" r:id="rId4"/>
    <p:sldId id="788" r:id="rId5"/>
    <p:sldId id="789" r:id="rId6"/>
    <p:sldId id="785" r:id="rId7"/>
    <p:sldId id="786" r:id="rId8"/>
    <p:sldId id="790" r:id="rId9"/>
    <p:sldId id="791" r:id="rId10"/>
    <p:sldId id="793" r:id="rId11"/>
    <p:sldId id="792" r:id="rId12"/>
    <p:sldId id="784" r:id="rId13"/>
    <p:sldId id="796" r:id="rId14"/>
    <p:sldId id="795" r:id="rId15"/>
    <p:sldId id="794" r:id="rId16"/>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邱雅筑[Selina_Chiu]" initials="邱雅筑[Selina_Chiu]" lastIdx="5" clrIdx="0">
    <p:extLst>
      <p:ext uri="{19B8F6BF-5375-455C-9EA6-DF929625EA0E}">
        <p15:presenceInfo xmlns:p15="http://schemas.microsoft.com/office/powerpoint/2012/main" userId="S-1-5-21-619087615-1339470349-2107962110-71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a:srgbClr val="FF9999"/>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09" autoAdjust="0"/>
    <p:restoredTop sz="65174" autoAdjust="0"/>
  </p:normalViewPr>
  <p:slideViewPr>
    <p:cSldViewPr snapToGrid="0">
      <p:cViewPr varScale="1">
        <p:scale>
          <a:sx n="41" d="100"/>
          <a:sy n="41" d="100"/>
        </p:scale>
        <p:origin x="1552" y="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73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362F1F2-D26B-4FD7-A3CC-B14DE7767D28}" type="datetimeFigureOut">
              <a:rPr lang="zh-TW" altLang="en-US" smtClean="0"/>
              <a:t>2025/7/1</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5F6B09-ABE9-4462-82CE-F1BA1450BFC8}" type="slidenum">
              <a:rPr lang="zh-TW" altLang="en-US" smtClean="0"/>
              <a:t>‹#›</a:t>
            </a:fld>
            <a:endParaRPr lang="zh-TW" altLang="en-US"/>
          </a:p>
        </p:txBody>
      </p:sp>
    </p:spTree>
    <p:extLst>
      <p:ext uri="{BB962C8B-B14F-4D97-AF65-F5344CB8AC3E}">
        <p14:creationId xmlns:p14="http://schemas.microsoft.com/office/powerpoint/2010/main" val="830960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10</a:t>
            </a:fld>
            <a:endParaRPr lang="zh-TW" altLang="en-US"/>
          </a:p>
        </p:txBody>
      </p:sp>
    </p:spTree>
    <p:extLst>
      <p:ext uri="{BB962C8B-B14F-4D97-AF65-F5344CB8AC3E}">
        <p14:creationId xmlns:p14="http://schemas.microsoft.com/office/powerpoint/2010/main" val="1904240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11</a:t>
            </a:fld>
            <a:endParaRPr lang="zh-TW" altLang="en-US"/>
          </a:p>
        </p:txBody>
      </p:sp>
    </p:spTree>
    <p:extLst>
      <p:ext uri="{BB962C8B-B14F-4D97-AF65-F5344CB8AC3E}">
        <p14:creationId xmlns:p14="http://schemas.microsoft.com/office/powerpoint/2010/main" val="39185727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12</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4206818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13</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67345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14</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TW" dirty="0"/>
          </a:p>
          <a:p>
            <a:pPr eaLnBrk="1" hangingPunct="1"/>
            <a:endParaRPr lang="en-US" altLang="zh-TW" dirty="0"/>
          </a:p>
          <a:p>
            <a:pPr eaLnBrk="1" hangingPunct="1"/>
            <a:endParaRPr lang="zh-TW" altLang="en-US" dirty="0"/>
          </a:p>
        </p:txBody>
      </p:sp>
    </p:spTree>
    <p:extLst>
      <p:ext uri="{BB962C8B-B14F-4D97-AF65-F5344CB8AC3E}">
        <p14:creationId xmlns:p14="http://schemas.microsoft.com/office/powerpoint/2010/main" val="2164091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15</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3357315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TW" altLang="en-US" dirty="0"/>
          </a:p>
        </p:txBody>
      </p:sp>
    </p:spTree>
    <p:extLst>
      <p:ext uri="{BB962C8B-B14F-4D97-AF65-F5344CB8AC3E}">
        <p14:creationId xmlns:p14="http://schemas.microsoft.com/office/powerpoint/2010/main" val="18045556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226136C-DB2A-4292-882A-5BAC8BDE23A0}"/>
              </a:ext>
            </a:extLst>
          </p:cNvPr>
          <p:cNvSpPr>
            <a:spLocks noGrp="1" noChangeArrowheads="1"/>
          </p:cNvSpPr>
          <p:nvPr>
            <p:ph type="hdr" sz="quarter"/>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l" defTabSz="958850" rtl="0" eaLnBrk="1" fontAlgn="base" latinLnBrk="0" hangingPunct="1">
              <a:lnSpc>
                <a:spcPct val="100000"/>
              </a:lnSpc>
              <a:spcBef>
                <a:spcPct val="0"/>
              </a:spcBef>
              <a:spcAft>
                <a:spcPct val="0"/>
              </a:spcAft>
              <a:buClrTx/>
              <a:buSzTx/>
              <a:buFontTx/>
              <a:buNone/>
              <a:tabLst/>
              <a:defRPr/>
            </a:pPr>
            <a:r>
              <a:rPr kumimoji="1" lang="zh-TW" altLang="en-US"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rPr>
              <a:t>JC Yang/ITRI</a:t>
            </a:r>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5" name="Rectangle 3">
            <a:extLst>
              <a:ext uri="{FF2B5EF4-FFF2-40B4-BE49-F238E27FC236}">
                <a16:creationId xmlns:a16="http://schemas.microsoft.com/office/drawing/2014/main" id="{FF6692E4-BDB9-43D2-8A05-D024AA92B9F3}"/>
              </a:ext>
            </a:extLst>
          </p:cNvPr>
          <p:cNvSpPr>
            <a:spLocks noGrp="1" noChangeArrowheads="1"/>
          </p:cNvSpPr>
          <p:nvPr>
            <p:ph type="dt" sz="quarter"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7EC8B7B-A449-4091-92E7-111642E9FBE2}" type="datetime1">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2025/7/1</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6" name="Rectangle 7">
            <a:extLst>
              <a:ext uri="{FF2B5EF4-FFF2-40B4-BE49-F238E27FC236}">
                <a16:creationId xmlns:a16="http://schemas.microsoft.com/office/drawing/2014/main" id="{2D80F6C7-BB53-46C0-883D-90403E2626A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58850">
              <a:defRPr sz="2000">
                <a:solidFill>
                  <a:schemeClr val="tx1"/>
                </a:solidFill>
                <a:latin typeface="Times New Roman" panose="02020603050405020304" pitchFamily="18" charset="0"/>
                <a:ea typeface="標楷體" panose="03000509000000000000" pitchFamily="65" charset="-120"/>
              </a:defRPr>
            </a:lvl1pPr>
            <a:lvl2pPr marL="742950" indent="-285750" defTabSz="958850">
              <a:defRPr sz="2000">
                <a:solidFill>
                  <a:schemeClr val="tx1"/>
                </a:solidFill>
                <a:latin typeface="Times New Roman" panose="02020603050405020304" pitchFamily="18" charset="0"/>
                <a:ea typeface="標楷體" panose="03000509000000000000" pitchFamily="65" charset="-120"/>
              </a:defRPr>
            </a:lvl2pPr>
            <a:lvl3pPr marL="1143000" indent="-228600" defTabSz="958850">
              <a:defRPr sz="2000">
                <a:solidFill>
                  <a:schemeClr val="tx1"/>
                </a:solidFill>
                <a:latin typeface="Times New Roman" panose="02020603050405020304" pitchFamily="18" charset="0"/>
                <a:ea typeface="標楷體" panose="03000509000000000000" pitchFamily="65" charset="-120"/>
              </a:defRPr>
            </a:lvl3pPr>
            <a:lvl4pPr marL="1600200" indent="-228600" defTabSz="958850">
              <a:defRPr sz="2000">
                <a:solidFill>
                  <a:schemeClr val="tx1"/>
                </a:solidFill>
                <a:latin typeface="Times New Roman" panose="02020603050405020304" pitchFamily="18" charset="0"/>
                <a:ea typeface="標楷體" panose="03000509000000000000" pitchFamily="65" charset="-120"/>
              </a:defRPr>
            </a:lvl4pPr>
            <a:lvl5pPr marL="2057400" indent="-228600" defTabSz="958850">
              <a:defRPr sz="2000">
                <a:solidFill>
                  <a:schemeClr val="tx1"/>
                </a:solidFill>
                <a:latin typeface="Times New Roman" panose="02020603050405020304" pitchFamily="18" charset="0"/>
                <a:ea typeface="標楷體" panose="03000509000000000000" pitchFamily="65" charset="-120"/>
              </a:defRPr>
            </a:lvl5pPr>
            <a:lvl6pPr marL="25146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defTabSz="95885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D9BE0200-0D47-47B6-9A76-AAFC29E00632}" type="slidenum">
              <a:rPr kumimoji="1" lang="zh-TW" altLang="en-US" sz="1300" b="0" i="0" u="none" strike="noStrike" kern="1200" cap="none" spc="0" normalizeH="0" baseline="0" noProof="0" smtClean="0">
                <a:ln>
                  <a:noFill/>
                </a:ln>
                <a:solidFill>
                  <a:srgbClr val="000000"/>
                </a:solidFill>
                <a:effectLst/>
                <a:uLnTx/>
                <a:uFillTx/>
                <a:latin typeface="Times New Roman" panose="02020603050405020304" pitchFamily="18" charset="0"/>
                <a:ea typeface="新細明體" panose="02020500000000000000" pitchFamily="18" charset="-120"/>
                <a:cs typeface="+mn-cs"/>
              </a:rPr>
              <a:pPr marL="0" marR="0" lvl="0" indent="0" algn="r" defTabSz="958850" rtl="0" eaLnBrk="1" fontAlgn="base" latinLnBrk="0" hangingPunct="1">
                <a:lnSpc>
                  <a:spcPct val="100000"/>
                </a:lnSpc>
                <a:spcBef>
                  <a:spcPct val="0"/>
                </a:spcBef>
                <a:spcAft>
                  <a:spcPct val="0"/>
                </a:spcAft>
                <a:buClrTx/>
                <a:buSzTx/>
                <a:buFontTx/>
                <a:buNone/>
                <a:tabLst/>
                <a:defRPr/>
              </a:pPr>
              <a:t>3</a:t>
            </a:fld>
            <a:endParaRPr kumimoji="1" lang="en-US" altLang="zh-TW" sz="1300" b="0" i="0" u="none" strike="noStrike" kern="1200" cap="none" spc="0" normalizeH="0" baseline="0" noProof="0">
              <a:ln>
                <a:noFill/>
              </a:ln>
              <a:solidFill>
                <a:srgbClr val="000000"/>
              </a:solidFill>
              <a:effectLst/>
              <a:uLnTx/>
              <a:uFillTx/>
              <a:latin typeface="Times New Roman" panose="02020603050405020304" pitchFamily="18" charset="0"/>
              <a:ea typeface="新細明體" panose="02020500000000000000" pitchFamily="18" charset="-120"/>
              <a:cs typeface="+mn-cs"/>
            </a:endParaRPr>
          </a:p>
        </p:txBody>
      </p:sp>
      <p:sp>
        <p:nvSpPr>
          <p:cNvPr id="23557" name="Rectangle 2">
            <a:extLst>
              <a:ext uri="{FF2B5EF4-FFF2-40B4-BE49-F238E27FC236}">
                <a16:creationId xmlns:a16="http://schemas.microsoft.com/office/drawing/2014/main" id="{8D6D5002-360A-4D39-B831-6481C6B24C27}"/>
              </a:ext>
            </a:extLst>
          </p:cNvPr>
          <p:cNvSpPr>
            <a:spLocks noGrp="1" noRot="1" noChangeAspect="1" noChangeArrowheads="1" noTextEdit="1"/>
          </p:cNvSpPr>
          <p:nvPr>
            <p:ph type="sldImg"/>
          </p:nvPr>
        </p:nvSpPr>
        <p:spPr>
          <a:ln/>
        </p:spPr>
      </p:sp>
      <p:sp>
        <p:nvSpPr>
          <p:cNvPr id="23558" name="Rectangle 3">
            <a:extLst>
              <a:ext uri="{FF2B5EF4-FFF2-40B4-BE49-F238E27FC236}">
                <a16:creationId xmlns:a16="http://schemas.microsoft.com/office/drawing/2014/main" id="{2E3E42C4-5013-4321-AFFA-59134419E0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dirty="0"/>
          </a:p>
        </p:txBody>
      </p:sp>
    </p:spTree>
    <p:extLst>
      <p:ext uri="{BB962C8B-B14F-4D97-AF65-F5344CB8AC3E}">
        <p14:creationId xmlns:p14="http://schemas.microsoft.com/office/powerpoint/2010/main" val="4477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4</a:t>
            </a:fld>
            <a:endParaRPr lang="zh-TW" altLang="en-US"/>
          </a:p>
        </p:txBody>
      </p:sp>
    </p:spTree>
    <p:extLst>
      <p:ext uri="{BB962C8B-B14F-4D97-AF65-F5344CB8AC3E}">
        <p14:creationId xmlns:p14="http://schemas.microsoft.com/office/powerpoint/2010/main" val="185099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5</a:t>
            </a:fld>
            <a:endParaRPr lang="zh-TW" altLang="en-US"/>
          </a:p>
        </p:txBody>
      </p:sp>
    </p:spTree>
    <p:extLst>
      <p:ext uri="{BB962C8B-B14F-4D97-AF65-F5344CB8AC3E}">
        <p14:creationId xmlns:p14="http://schemas.microsoft.com/office/powerpoint/2010/main" val="180814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a:p>
          <a:p>
            <a:endParaRPr lang="en-US" altLang="zh-TW" sz="12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p>
            <a:endParaRPr lang="en-US" altLang="zh-TW" dirty="0"/>
          </a:p>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6</a:t>
            </a:fld>
            <a:endParaRPr lang="zh-TW" altLang="en-US"/>
          </a:p>
        </p:txBody>
      </p:sp>
    </p:spTree>
    <p:extLst>
      <p:ext uri="{BB962C8B-B14F-4D97-AF65-F5344CB8AC3E}">
        <p14:creationId xmlns:p14="http://schemas.microsoft.com/office/powerpoint/2010/main" val="17831668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7</a:t>
            </a:fld>
            <a:endParaRPr lang="zh-TW" altLang="en-US"/>
          </a:p>
        </p:txBody>
      </p:sp>
    </p:spTree>
    <p:extLst>
      <p:ext uri="{BB962C8B-B14F-4D97-AF65-F5344CB8AC3E}">
        <p14:creationId xmlns:p14="http://schemas.microsoft.com/office/powerpoint/2010/main" val="321662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8</a:t>
            </a:fld>
            <a:endParaRPr lang="zh-TW" altLang="en-US"/>
          </a:p>
        </p:txBody>
      </p:sp>
    </p:spTree>
    <p:extLst>
      <p:ext uri="{BB962C8B-B14F-4D97-AF65-F5344CB8AC3E}">
        <p14:creationId xmlns:p14="http://schemas.microsoft.com/office/powerpoint/2010/main" val="8438592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sz="1800" kern="100" dirty="0">
              <a:solidFill>
                <a:srgbClr val="000000"/>
              </a:solidFill>
              <a:effectLst/>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5"/>
          </p:nvPr>
        </p:nvSpPr>
        <p:spPr/>
        <p:txBody>
          <a:bodyPr/>
          <a:lstStyle/>
          <a:p>
            <a:fld id="{865F6B09-ABE9-4462-82CE-F1BA1450BFC8}" type="slidenum">
              <a:rPr lang="zh-TW" altLang="en-US" smtClean="0"/>
              <a:t>9</a:t>
            </a:fld>
            <a:endParaRPr lang="zh-TW" altLang="en-US"/>
          </a:p>
        </p:txBody>
      </p:sp>
    </p:spTree>
    <p:extLst>
      <p:ext uri="{BB962C8B-B14F-4D97-AF65-F5344CB8AC3E}">
        <p14:creationId xmlns:p14="http://schemas.microsoft.com/office/powerpoint/2010/main" val="11892924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6"/>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a:t>按一下以編輯母片副標題樣式</a:t>
            </a:r>
          </a:p>
        </p:txBody>
      </p:sp>
      <p:sp>
        <p:nvSpPr>
          <p:cNvPr id="4" name="Rectangle 4">
            <a:extLst>
              <a:ext uri="{FF2B5EF4-FFF2-40B4-BE49-F238E27FC236}">
                <a16:creationId xmlns:a16="http://schemas.microsoft.com/office/drawing/2014/main" id="{BDADFA7F-88B0-4443-87EB-4C4E94CC006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D2AC8D5C-2707-4EAD-A89F-41BF72CBDC3C}"/>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71D607A5-F695-4A15-A039-141E5BD96B80}"/>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320521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57E97787-5B95-48BB-9436-D66712F484AE}"/>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30CAA1A-ABE3-4D82-8E61-0CB9E3B6A757}"/>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DD925C12-7BBE-4D57-9201-BC86DB2EF2BE}"/>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345447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9"/>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9"/>
            <a:ext cx="80264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92D62CC8-36E0-47FA-9CC0-CD78AD077B64}"/>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0307C169-078F-40C0-9FC1-78FCA0B2096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EB5155A6-5B46-41D1-88A2-71CB7D93BD5C}"/>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8956557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物件">
    <p:spTree>
      <p:nvGrpSpPr>
        <p:cNvPr id="1" name=""/>
        <p:cNvGrpSpPr/>
        <p:nvPr/>
      </p:nvGrpSpPr>
      <p:grpSpPr>
        <a:xfrm>
          <a:off x="0" y="0"/>
          <a:ext cx="0" cy="0"/>
          <a:chOff x="0" y="0"/>
          <a:chExt cx="0" cy="0"/>
        </a:xfrm>
      </p:grpSpPr>
      <p:sp>
        <p:nvSpPr>
          <p:cNvPr id="2" name="內容版面配置區 1"/>
          <p:cNvSpPr>
            <a:spLocks noGrp="1"/>
          </p:cNvSpPr>
          <p:nvPr>
            <p:ph/>
          </p:nvPr>
        </p:nvSpPr>
        <p:spPr>
          <a:xfrm>
            <a:off x="609600" y="274639"/>
            <a:ext cx="10972800" cy="585152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3" name="Rectangle 4">
            <a:extLst>
              <a:ext uri="{FF2B5EF4-FFF2-40B4-BE49-F238E27FC236}">
                <a16:creationId xmlns:a16="http://schemas.microsoft.com/office/drawing/2014/main" id="{68A3F172-8BE3-446E-88CF-8244A70121CC}"/>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3A438098-9B64-4B83-96E3-F32254103B3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81F91F08-154A-424C-BDF1-046BE5C62891}"/>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87979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Rectangle 4">
            <a:extLst>
              <a:ext uri="{FF2B5EF4-FFF2-40B4-BE49-F238E27FC236}">
                <a16:creationId xmlns:a16="http://schemas.microsoft.com/office/drawing/2014/main" id="{15EBA46A-5E71-4CFF-9F34-1BB0E7322A1D}"/>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221FE618-F654-494B-B0DE-3AA4EAFAD342}"/>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9B27567A-1244-4247-B07A-7D447B761DF8}"/>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127789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963084" y="4406901"/>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a:t>按一下以編輯母片文字樣式</a:t>
            </a:r>
          </a:p>
        </p:txBody>
      </p:sp>
      <p:sp>
        <p:nvSpPr>
          <p:cNvPr id="4" name="Rectangle 4">
            <a:extLst>
              <a:ext uri="{FF2B5EF4-FFF2-40B4-BE49-F238E27FC236}">
                <a16:creationId xmlns:a16="http://schemas.microsoft.com/office/drawing/2014/main" id="{9734D8AD-914E-4AE8-8DBB-94F5B3DDD7DB}"/>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5">
            <a:extLst>
              <a:ext uri="{FF2B5EF4-FFF2-40B4-BE49-F238E27FC236}">
                <a16:creationId xmlns:a16="http://schemas.microsoft.com/office/drawing/2014/main" id="{A5F04E8C-E1C7-44B2-A252-933B3336E20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6">
            <a:extLst>
              <a:ext uri="{FF2B5EF4-FFF2-40B4-BE49-F238E27FC236}">
                <a16:creationId xmlns:a16="http://schemas.microsoft.com/office/drawing/2014/main" id="{868BA0E7-3422-4BDD-8FB8-BCC92302F1D9}"/>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51329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Rectangle 4">
            <a:extLst>
              <a:ext uri="{FF2B5EF4-FFF2-40B4-BE49-F238E27FC236}">
                <a16:creationId xmlns:a16="http://schemas.microsoft.com/office/drawing/2014/main" id="{C9FD0278-2F00-4073-96C5-359E644AB0C8}"/>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7C550DD6-71D3-4B03-B22C-A55EBBE0644A}"/>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CA22247B-FE6B-4DD3-8C06-2C2F3A687F7D}"/>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000993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Rectangle 4">
            <a:extLst>
              <a:ext uri="{FF2B5EF4-FFF2-40B4-BE49-F238E27FC236}">
                <a16:creationId xmlns:a16="http://schemas.microsoft.com/office/drawing/2014/main" id="{99983DE3-C48E-4B25-805E-B412C359193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8" name="Rectangle 5">
            <a:extLst>
              <a:ext uri="{FF2B5EF4-FFF2-40B4-BE49-F238E27FC236}">
                <a16:creationId xmlns:a16="http://schemas.microsoft.com/office/drawing/2014/main" id="{75E1CBB6-8941-4A49-9F37-FD689BD7871B}"/>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9" name="Rectangle 6">
            <a:extLst>
              <a:ext uri="{FF2B5EF4-FFF2-40B4-BE49-F238E27FC236}">
                <a16:creationId xmlns:a16="http://schemas.microsoft.com/office/drawing/2014/main" id="{C4954E12-183B-43A4-BD11-8F67C1B256E7}"/>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273462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Rectangle 4">
            <a:extLst>
              <a:ext uri="{FF2B5EF4-FFF2-40B4-BE49-F238E27FC236}">
                <a16:creationId xmlns:a16="http://schemas.microsoft.com/office/drawing/2014/main" id="{0E9D560F-CDE8-4621-BAA1-6644791F468A}"/>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4" name="Rectangle 5">
            <a:extLst>
              <a:ext uri="{FF2B5EF4-FFF2-40B4-BE49-F238E27FC236}">
                <a16:creationId xmlns:a16="http://schemas.microsoft.com/office/drawing/2014/main" id="{A9CF44CC-25EA-4A44-821A-F07BCD0A0F23}"/>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5" name="Rectangle 6">
            <a:extLst>
              <a:ext uri="{FF2B5EF4-FFF2-40B4-BE49-F238E27FC236}">
                <a16:creationId xmlns:a16="http://schemas.microsoft.com/office/drawing/2014/main" id="{2AD5DF08-6561-4A18-9473-620DC7395833}"/>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0015106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3148997-BCEE-43F1-A3A4-A6352D35C549}"/>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3" name="Rectangle 5">
            <a:extLst>
              <a:ext uri="{FF2B5EF4-FFF2-40B4-BE49-F238E27FC236}">
                <a16:creationId xmlns:a16="http://schemas.microsoft.com/office/drawing/2014/main" id="{895C5E76-0142-4713-8C1E-3E65D28FFCD0}"/>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4" name="Rectangle 6">
            <a:extLst>
              <a:ext uri="{FF2B5EF4-FFF2-40B4-BE49-F238E27FC236}">
                <a16:creationId xmlns:a16="http://schemas.microsoft.com/office/drawing/2014/main" id="{F5F84777-CE4C-4202-A602-B080A9AAFEF3}"/>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38885375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1" y="273050"/>
            <a:ext cx="4011084"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C652186-4DC7-4980-99EB-4EE028324DA6}"/>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5E6E0C3D-2BF8-42E0-8AC1-C350686CF4D1}"/>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EB29AAB-79E8-4085-A701-173C51D0056B}"/>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1913750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717"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a:p>
        </p:txBody>
      </p:sp>
      <p:sp>
        <p:nvSpPr>
          <p:cNvPr id="4" name="文字版面配置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Rectangle 4">
            <a:extLst>
              <a:ext uri="{FF2B5EF4-FFF2-40B4-BE49-F238E27FC236}">
                <a16:creationId xmlns:a16="http://schemas.microsoft.com/office/drawing/2014/main" id="{52A0AA57-FAB0-480F-8CFF-BD5AE851F613}"/>
              </a:ext>
            </a:extLst>
          </p:cNvPr>
          <p:cNvSpPr>
            <a:spLocks noGrp="1" noChangeArrowheads="1"/>
          </p:cNvSpPr>
          <p:nvPr>
            <p:ph type="dt" sz="half" idx="10"/>
          </p:nvPr>
        </p:nvSpPr>
        <p:spPr>
          <a:ln/>
        </p:spPr>
        <p:txBody>
          <a:bodyPr/>
          <a:lstStyle>
            <a:lvl1pPr>
              <a:defRPr/>
            </a:lvl1pPr>
          </a:lstStyle>
          <a:p>
            <a:pPr>
              <a:defRPr/>
            </a:pPr>
            <a:endParaRPr lang="en-US" altLang="zh-TW"/>
          </a:p>
        </p:txBody>
      </p:sp>
      <p:sp>
        <p:nvSpPr>
          <p:cNvPr id="6" name="Rectangle 5">
            <a:extLst>
              <a:ext uri="{FF2B5EF4-FFF2-40B4-BE49-F238E27FC236}">
                <a16:creationId xmlns:a16="http://schemas.microsoft.com/office/drawing/2014/main" id="{63562968-6124-43F0-AA17-C73E66FEEA66}"/>
              </a:ext>
            </a:extLst>
          </p:cNvPr>
          <p:cNvSpPr>
            <a:spLocks noGrp="1" noChangeArrowheads="1"/>
          </p:cNvSpPr>
          <p:nvPr>
            <p:ph type="ftr" sz="quarter" idx="11"/>
          </p:nvPr>
        </p:nvSpPr>
        <p:spPr>
          <a:ln/>
        </p:spPr>
        <p:txBody>
          <a:bodyPr/>
          <a:lstStyle>
            <a:lvl1pPr>
              <a:defRPr/>
            </a:lvl1pPr>
          </a:lstStyle>
          <a:p>
            <a:pPr>
              <a:defRPr/>
            </a:pPr>
            <a:endParaRPr lang="en-US" altLang="zh-TW"/>
          </a:p>
        </p:txBody>
      </p:sp>
      <p:sp>
        <p:nvSpPr>
          <p:cNvPr id="7" name="Rectangle 6">
            <a:extLst>
              <a:ext uri="{FF2B5EF4-FFF2-40B4-BE49-F238E27FC236}">
                <a16:creationId xmlns:a16="http://schemas.microsoft.com/office/drawing/2014/main" id="{842186B2-6848-496A-AEBE-1C50C65450E1}"/>
              </a:ext>
            </a:extLst>
          </p:cNvPr>
          <p:cNvSpPr>
            <a:spLocks noGrp="1" noChangeArrowheads="1"/>
          </p:cNvSpPr>
          <p:nvPr>
            <p:ph type="sldNum" sz="quarter" idx="12"/>
          </p:nvPr>
        </p:nvSpPr>
        <p:spPr>
          <a:ln/>
        </p:spPr>
        <p:txBody>
          <a:bodyPr/>
          <a:lstStyle>
            <a:lvl1pPr>
              <a:defRPr/>
            </a:lvl1pPr>
          </a:lstStyle>
          <a:p>
            <a:pPr>
              <a:defRPr/>
            </a:pPr>
            <a:endParaRPr lang="en-US" altLang="zh-TW"/>
          </a:p>
        </p:txBody>
      </p:sp>
    </p:spTree>
    <p:extLst>
      <p:ext uri="{BB962C8B-B14F-4D97-AF65-F5344CB8AC3E}">
        <p14:creationId xmlns:p14="http://schemas.microsoft.com/office/powerpoint/2010/main" val="421274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8C04D45-15C5-49BF-A991-F889A77A1BA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TW" altLang="en-US"/>
              <a:t>按一下以編輯母片標題樣式</a:t>
            </a:r>
          </a:p>
        </p:txBody>
      </p:sp>
      <p:sp>
        <p:nvSpPr>
          <p:cNvPr id="2051" name="Rectangle 3">
            <a:extLst>
              <a:ext uri="{FF2B5EF4-FFF2-40B4-BE49-F238E27FC236}">
                <a16:creationId xmlns:a16="http://schemas.microsoft.com/office/drawing/2014/main" id="{4971F61E-C1C8-4C6B-86E6-C23E3CE66F01}"/>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44100" name="Rectangle 4">
            <a:extLst>
              <a:ext uri="{FF2B5EF4-FFF2-40B4-BE49-F238E27FC236}">
                <a16:creationId xmlns:a16="http://schemas.microsoft.com/office/drawing/2014/main" id="{7AD9C658-0544-42FD-B42C-3090645C26BB}"/>
              </a:ext>
            </a:extLst>
          </p:cNvPr>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defRPr kumimoji="1" sz="1400">
                <a:latin typeface="+mn-lt"/>
                <a:ea typeface="+mn-ea"/>
              </a:defRPr>
            </a:lvl1pPr>
          </a:lstStyle>
          <a:p>
            <a:pPr>
              <a:defRPr/>
            </a:pPr>
            <a:endParaRPr lang="en-US" altLang="zh-TW"/>
          </a:p>
        </p:txBody>
      </p:sp>
      <p:sp>
        <p:nvSpPr>
          <p:cNvPr id="644101" name="Rectangle 5">
            <a:extLst>
              <a:ext uri="{FF2B5EF4-FFF2-40B4-BE49-F238E27FC236}">
                <a16:creationId xmlns:a16="http://schemas.microsoft.com/office/drawing/2014/main" id="{95D1229A-D454-4062-AF37-B21D506E7B6E}"/>
              </a:ext>
            </a:extLst>
          </p:cNvPr>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kumimoji="1" sz="1400">
                <a:latin typeface="+mn-lt"/>
                <a:ea typeface="+mn-ea"/>
              </a:defRPr>
            </a:lvl1pPr>
          </a:lstStyle>
          <a:p>
            <a:pPr>
              <a:defRPr/>
            </a:pPr>
            <a:endParaRPr lang="en-US" altLang="zh-TW"/>
          </a:p>
        </p:txBody>
      </p:sp>
      <p:sp>
        <p:nvSpPr>
          <p:cNvPr id="644102" name="Rectangle 6">
            <a:extLst>
              <a:ext uri="{FF2B5EF4-FFF2-40B4-BE49-F238E27FC236}">
                <a16:creationId xmlns:a16="http://schemas.microsoft.com/office/drawing/2014/main" id="{1BDD48D3-3714-4751-9F28-A162E1464E4F}"/>
              </a:ext>
            </a:extLst>
          </p:cNvPr>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kumimoji="1" sz="1400">
                <a:latin typeface="+mn-lt"/>
                <a:ea typeface="+mn-ea"/>
              </a:defRPr>
            </a:lvl1pPr>
          </a:lstStyle>
          <a:p>
            <a:pPr>
              <a:defRPr/>
            </a:pPr>
            <a:endParaRPr lang="en-US" altLang="zh-TW"/>
          </a:p>
        </p:txBody>
      </p:sp>
      <p:sp>
        <p:nvSpPr>
          <p:cNvPr id="2055" name="AutoShape 7">
            <a:extLst>
              <a:ext uri="{FF2B5EF4-FFF2-40B4-BE49-F238E27FC236}">
                <a16:creationId xmlns:a16="http://schemas.microsoft.com/office/drawing/2014/main" id="{DFD015E7-778A-4E13-861C-152DFE64B844}"/>
              </a:ext>
            </a:extLst>
          </p:cNvPr>
          <p:cNvSpPr>
            <a:spLocks noChangeArrowheads="1"/>
          </p:cNvSpPr>
          <p:nvPr/>
        </p:nvSpPr>
        <p:spPr bwMode="auto">
          <a:xfrm flipH="1" flipV="1">
            <a:off x="11569700" y="1"/>
            <a:ext cx="670984" cy="360363"/>
          </a:xfrm>
          <a:prstGeom prst="rtTriangle">
            <a:avLst/>
          </a:prstGeom>
          <a:gradFill rotWithShape="1">
            <a:gsLst>
              <a:gs pos="0">
                <a:srgbClr val="FF0000"/>
              </a:gs>
              <a:gs pos="100000">
                <a:srgbClr val="FFFF00"/>
              </a:gs>
            </a:gsLst>
            <a:lin ang="0" scaled="1"/>
          </a:gradFill>
          <a:ln>
            <a:noFill/>
          </a:ln>
          <a:effectLst/>
        </p:spPr>
        <p:txBody>
          <a:bodyPr wrap="none" anchor="ctr"/>
          <a:lstStyle>
            <a:lvl1pPr>
              <a:defRPr sz="2000">
                <a:solidFill>
                  <a:schemeClr val="tx1"/>
                </a:solidFill>
                <a:latin typeface="Times New Roman" panose="02020603050405020304" pitchFamily="18" charset="0"/>
                <a:ea typeface="標楷體" panose="03000509000000000000" pitchFamily="65" charset="-120"/>
              </a:defRPr>
            </a:lvl1pPr>
            <a:lvl2pPr marL="742950" indent="-285750">
              <a:defRPr sz="2000">
                <a:solidFill>
                  <a:schemeClr val="tx1"/>
                </a:solidFill>
                <a:latin typeface="Times New Roman" panose="02020603050405020304" pitchFamily="18" charset="0"/>
                <a:ea typeface="標楷體" panose="03000509000000000000" pitchFamily="65" charset="-120"/>
              </a:defRPr>
            </a:lvl2pPr>
            <a:lvl3pPr marL="1143000" indent="-228600">
              <a:defRPr sz="2000">
                <a:solidFill>
                  <a:schemeClr val="tx1"/>
                </a:solidFill>
                <a:latin typeface="Times New Roman" panose="02020603050405020304" pitchFamily="18" charset="0"/>
                <a:ea typeface="標楷體" panose="03000509000000000000" pitchFamily="65" charset="-120"/>
              </a:defRPr>
            </a:lvl3pPr>
            <a:lvl4pPr marL="1600200" indent="-228600">
              <a:defRPr sz="2000">
                <a:solidFill>
                  <a:schemeClr val="tx1"/>
                </a:solidFill>
                <a:latin typeface="Times New Roman" panose="02020603050405020304" pitchFamily="18" charset="0"/>
                <a:ea typeface="標楷體" panose="03000509000000000000" pitchFamily="65" charset="-120"/>
              </a:defRPr>
            </a:lvl4pPr>
            <a:lvl5pPr marL="2057400" indent="-228600">
              <a:defRPr sz="2000">
                <a:solidFill>
                  <a:schemeClr val="tx1"/>
                </a:solidFill>
                <a:latin typeface="Times New Roman" panose="02020603050405020304" pitchFamily="18" charset="0"/>
                <a:ea typeface="標楷體" panose="03000509000000000000" pitchFamily="65" charset="-120"/>
              </a:defRPr>
            </a:lvl5pPr>
            <a:lvl6pPr marL="25146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algn="ctr"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a:defRPr/>
            </a:pPr>
            <a:endParaRPr lang="zh-TW" altLang="en-US" sz="2000"/>
          </a:p>
        </p:txBody>
      </p:sp>
      <p:sp>
        <p:nvSpPr>
          <p:cNvPr id="2056" name="Line 11">
            <a:extLst>
              <a:ext uri="{FF2B5EF4-FFF2-40B4-BE49-F238E27FC236}">
                <a16:creationId xmlns:a16="http://schemas.microsoft.com/office/drawing/2014/main" id="{EE4B6D4C-C8B7-4E2A-A112-E4052B635F23}"/>
              </a:ext>
            </a:extLst>
          </p:cNvPr>
          <p:cNvSpPr>
            <a:spLocks noChangeShapeType="1"/>
          </p:cNvSpPr>
          <p:nvPr/>
        </p:nvSpPr>
        <p:spPr bwMode="auto">
          <a:xfrm>
            <a:off x="1" y="1220788"/>
            <a:ext cx="12145433" cy="0"/>
          </a:xfrm>
          <a:prstGeom prst="line">
            <a:avLst/>
          </a:prstGeom>
          <a:noFill/>
          <a:ln w="50800">
            <a:solidFill>
              <a:srgbClr val="FF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TW" altLang="en-US" sz="1800"/>
          </a:p>
        </p:txBody>
      </p:sp>
      <p:sp>
        <p:nvSpPr>
          <p:cNvPr id="2057" name="Rectangle 12">
            <a:extLst>
              <a:ext uri="{FF2B5EF4-FFF2-40B4-BE49-F238E27FC236}">
                <a16:creationId xmlns:a16="http://schemas.microsoft.com/office/drawing/2014/main" id="{D969CB4F-081B-4526-AB30-FE49A5AC2379}"/>
              </a:ext>
            </a:extLst>
          </p:cNvPr>
          <p:cNvSpPr>
            <a:spLocks noChangeArrowheads="1"/>
          </p:cNvSpPr>
          <p:nvPr/>
        </p:nvSpPr>
        <p:spPr bwMode="auto">
          <a:xfrm>
            <a:off x="11518901" y="6570664"/>
            <a:ext cx="673100" cy="287337"/>
          </a:xfrm>
          <a:prstGeom prst="rect">
            <a:avLst/>
          </a:prstGeom>
          <a:noFill/>
          <a:ln>
            <a:noFill/>
          </a:ln>
        </p:spPr>
        <p:txBody>
          <a:bodyPr/>
          <a:lstStyle>
            <a:lvl1pPr>
              <a:defRPr sz="2000">
                <a:solidFill>
                  <a:schemeClr val="tx1"/>
                </a:solidFill>
                <a:latin typeface="Times New Roman" panose="02020603050405020304" pitchFamily="18" charset="0"/>
                <a:ea typeface="標楷體" panose="03000509000000000000" pitchFamily="65" charset="-120"/>
              </a:defRPr>
            </a:lvl1pPr>
            <a:lvl2pPr marL="742950" indent="-285750">
              <a:defRPr sz="2000">
                <a:solidFill>
                  <a:schemeClr val="tx1"/>
                </a:solidFill>
                <a:latin typeface="Times New Roman" panose="02020603050405020304" pitchFamily="18" charset="0"/>
                <a:ea typeface="標楷體" panose="03000509000000000000" pitchFamily="65" charset="-120"/>
              </a:defRPr>
            </a:lvl2pPr>
            <a:lvl3pPr marL="1143000" indent="-228600">
              <a:defRPr sz="2000">
                <a:solidFill>
                  <a:schemeClr val="tx1"/>
                </a:solidFill>
                <a:latin typeface="Times New Roman" panose="02020603050405020304" pitchFamily="18" charset="0"/>
                <a:ea typeface="標楷體" panose="03000509000000000000" pitchFamily="65" charset="-120"/>
              </a:defRPr>
            </a:lvl3pPr>
            <a:lvl4pPr marL="1600200" indent="-228600">
              <a:defRPr sz="2000">
                <a:solidFill>
                  <a:schemeClr val="tx1"/>
                </a:solidFill>
                <a:latin typeface="Times New Roman" panose="02020603050405020304" pitchFamily="18" charset="0"/>
                <a:ea typeface="標楷體" panose="03000509000000000000" pitchFamily="65" charset="-120"/>
              </a:defRPr>
            </a:lvl4pPr>
            <a:lvl5pPr marL="2057400" indent="-228600">
              <a:defRPr sz="2000">
                <a:solidFill>
                  <a:schemeClr val="tx1"/>
                </a:solidFill>
                <a:latin typeface="Times New Roman" panose="02020603050405020304" pitchFamily="18" charset="0"/>
                <a:ea typeface="標楷體" panose="03000509000000000000" pitchFamily="65" charset="-120"/>
              </a:defRPr>
            </a:lvl5pPr>
            <a:lvl6pPr marL="25146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6pPr>
            <a:lvl7pPr marL="29718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7pPr>
            <a:lvl8pPr marL="34290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8pPr>
            <a:lvl9pPr marL="3886200" indent="-228600" eaLnBrk="0" fontAlgn="base" hangingPunct="0">
              <a:spcBef>
                <a:spcPct val="0"/>
              </a:spcBef>
              <a:spcAft>
                <a:spcPct val="0"/>
              </a:spcAft>
              <a:defRPr sz="2000">
                <a:solidFill>
                  <a:schemeClr val="tx1"/>
                </a:solidFill>
                <a:latin typeface="Times New Roman" panose="02020603050405020304" pitchFamily="18" charset="0"/>
                <a:ea typeface="標楷體" panose="03000509000000000000" pitchFamily="65" charset="-120"/>
              </a:defRPr>
            </a:lvl9pPr>
          </a:lstStyle>
          <a:p>
            <a:pPr algn="r" eaLnBrk="1" hangingPunct="1"/>
            <a:fld id="{055171CA-E203-4B69-A2B0-A792E543931B}" type="slidenum">
              <a:rPr kumimoji="1" lang="zh-TW" altLang="en-US" sz="1200" b="1">
                <a:ea typeface="新細明體" panose="02020500000000000000" pitchFamily="18" charset="-120"/>
              </a:rPr>
              <a:pPr algn="r" eaLnBrk="1" hangingPunct="1"/>
              <a:t>‹#›</a:t>
            </a:fld>
            <a:endParaRPr kumimoji="1" lang="en-US" altLang="zh-TW" sz="1200" b="1">
              <a:ea typeface="新細明體" panose="02020500000000000000" pitchFamily="18" charset="-120"/>
            </a:endParaRPr>
          </a:p>
        </p:txBody>
      </p:sp>
    </p:spTree>
    <p:extLst>
      <p:ext uri="{BB962C8B-B14F-4D97-AF65-F5344CB8AC3E}">
        <p14:creationId xmlns:p14="http://schemas.microsoft.com/office/powerpoint/2010/main" val="36968571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2pPr>
      <a:lvl3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3pPr>
      <a:lvl4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4pPr>
      <a:lvl5pPr algn="ctr" rtl="0" eaLnBrk="0" fontAlgn="base" hangingPunct="0">
        <a:spcBef>
          <a:spcPct val="0"/>
        </a:spcBef>
        <a:spcAft>
          <a:spcPct val="0"/>
        </a:spcAft>
        <a:defRPr kumimoji="1" sz="4400">
          <a:solidFill>
            <a:schemeClr val="tx2"/>
          </a:solidFill>
          <a:latin typeface="Arial" pitchFamily="34" charset="0"/>
          <a:ea typeface="新細明體" pitchFamily="18" charset="-120"/>
        </a:defRPr>
      </a:lvl5pPr>
      <a:lvl6pPr marL="457200" algn="ctr" rtl="0" fontAlgn="base">
        <a:spcBef>
          <a:spcPct val="0"/>
        </a:spcBef>
        <a:spcAft>
          <a:spcPct val="0"/>
        </a:spcAft>
        <a:defRPr kumimoji="1" sz="4400">
          <a:solidFill>
            <a:schemeClr val="tx2"/>
          </a:solidFill>
          <a:latin typeface="Arial" pitchFamily="34" charset="0"/>
          <a:ea typeface="新細明體" pitchFamily="18" charset="-120"/>
        </a:defRPr>
      </a:lvl6pPr>
      <a:lvl7pPr marL="914400" algn="ctr" rtl="0" fontAlgn="base">
        <a:spcBef>
          <a:spcPct val="0"/>
        </a:spcBef>
        <a:spcAft>
          <a:spcPct val="0"/>
        </a:spcAft>
        <a:defRPr kumimoji="1" sz="4400">
          <a:solidFill>
            <a:schemeClr val="tx2"/>
          </a:solidFill>
          <a:latin typeface="Arial" pitchFamily="34" charset="0"/>
          <a:ea typeface="新細明體" pitchFamily="18" charset="-120"/>
        </a:defRPr>
      </a:lvl7pPr>
      <a:lvl8pPr marL="1371600" algn="ctr" rtl="0" fontAlgn="base">
        <a:spcBef>
          <a:spcPct val="0"/>
        </a:spcBef>
        <a:spcAft>
          <a:spcPct val="0"/>
        </a:spcAft>
        <a:defRPr kumimoji="1" sz="4400">
          <a:solidFill>
            <a:schemeClr val="tx2"/>
          </a:solidFill>
          <a:latin typeface="Arial" pitchFamily="34" charset="0"/>
          <a:ea typeface="新細明體" pitchFamily="18" charset="-120"/>
        </a:defRPr>
      </a:lvl8pPr>
      <a:lvl9pPr marL="1828800" algn="ctr" rtl="0" fontAlgn="base">
        <a:spcBef>
          <a:spcPct val="0"/>
        </a:spcBef>
        <a:spcAft>
          <a:spcPct val="0"/>
        </a:spcAft>
        <a:defRPr kumimoji="1" sz="4400">
          <a:solidFill>
            <a:schemeClr val="tx2"/>
          </a:solidFill>
          <a:latin typeface="Arial" pitchFamily="34" charset="0"/>
          <a:ea typeface="新細明體" pitchFamily="18"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hyperlink" Target="http://www.spaces.com.tw/en/a2-8900/Remuneration-Committee.html" TargetMode="Externa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3.e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2364754" y="3203048"/>
            <a:ext cx="7359650" cy="1938992"/>
          </a:xfrm>
          <a:prstGeom prst="rect">
            <a:avLst/>
          </a:prstGeom>
          <a:noFill/>
          <a:ln>
            <a:noFill/>
          </a:ln>
          <a:effectLst/>
        </p:spPr>
        <p:txBody>
          <a:bodyPr>
            <a:spAutoFit/>
          </a:bodyPr>
          <a:lstStyle/>
          <a:p>
            <a:pPr algn="ctr" fontAlgn="ctr">
              <a:spcBef>
                <a:spcPct val="50000"/>
              </a:spcBef>
              <a:spcAft>
                <a:spcPct val="0"/>
              </a:spcAft>
              <a:defRPr/>
            </a:pPr>
            <a:r>
              <a:rPr kumimoji="1" lang="en-US" altLang="zh-TW" sz="4800" b="1" dirty="0" err="1">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Coporate</a:t>
            </a:r>
            <a:r>
              <a:rPr kumimoji="1" lang="en-US" altLang="zh-TW"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 Presentation</a:t>
            </a:r>
            <a:endParaRPr kumimoji="1" lang="zh-TW" altLang="en-US"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a:p>
            <a:pPr algn="ctr" fontAlgn="ctr">
              <a:spcBef>
                <a:spcPct val="50000"/>
              </a:spcBef>
              <a:spcAft>
                <a:spcPct val="0"/>
              </a:spcAft>
              <a:defRPr/>
            </a:pPr>
            <a:r>
              <a:rPr kumimoji="1" lang="en-US" altLang="zh-TW" sz="4800" b="1"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2024</a:t>
            </a:r>
          </a:p>
        </p:txBody>
      </p:sp>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4352925" y="4213225"/>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fontAlgn="base">
              <a:spcBef>
                <a:spcPct val="0"/>
              </a:spcBef>
              <a:spcAft>
                <a:spcPct val="0"/>
              </a:spcAft>
              <a:buNone/>
            </a:pPr>
            <a:endParaRPr kumimoji="0" lang="zh-TW" altLang="en-US" b="1">
              <a:solidFill>
                <a:srgbClr val="000000"/>
              </a:solidFill>
              <a:latin typeface="Times New Roman" panose="02020603050405020304" pitchFamily="18" charset="0"/>
              <a:ea typeface="標楷體" panose="03000509000000000000" pitchFamily="65" charset="-120"/>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998838" y="1893290"/>
            <a:ext cx="10194324" cy="1015663"/>
          </a:xfrm>
          <a:prstGeom prst="rect">
            <a:avLst/>
          </a:prstGeom>
          <a:noFill/>
          <a:ln>
            <a:noFill/>
          </a:ln>
          <a:effectLst/>
        </p:spPr>
        <p:txBody>
          <a:bodyPr wrap="square">
            <a:spAutoFit/>
          </a:bodyPr>
          <a:lstStyle/>
          <a:p>
            <a:pPr eaLnBrk="0" fontAlgn="base" hangingPunct="0">
              <a:spcBef>
                <a:spcPct val="0"/>
              </a:spcBef>
              <a:spcAft>
                <a:spcPct val="0"/>
              </a:spcAft>
              <a:defRPr/>
            </a:pPr>
            <a:r>
              <a:rPr kumimoji="1" lang="en-US" altLang="zh-TW" sz="6000" b="1" dirty="0">
                <a:solidFill>
                  <a:schemeClr val="tx1">
                    <a:lumMod val="65000"/>
                    <a:lumOff val="3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rPr>
              <a:t>Yeh-Chiang Technology Corp.</a:t>
            </a:r>
            <a:endParaRPr kumimoji="1" lang="zh-TW" altLang="en-US" sz="6000" b="1" dirty="0">
              <a:solidFill>
                <a:schemeClr val="tx1">
                  <a:lumMod val="65000"/>
                  <a:lumOff val="3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endParaRPr>
          </a:p>
        </p:txBody>
      </p:sp>
      <p:sp>
        <p:nvSpPr>
          <p:cNvPr id="8" name="Rectangle 7">
            <a:extLst>
              <a:ext uri="{FF2B5EF4-FFF2-40B4-BE49-F238E27FC236}">
                <a16:creationId xmlns:a16="http://schemas.microsoft.com/office/drawing/2014/main" id="{1DD26D17-5822-4DE5-88B0-3695A7730D9D}"/>
              </a:ext>
            </a:extLst>
          </p:cNvPr>
          <p:cNvSpPr>
            <a:spLocks noChangeArrowheads="1"/>
          </p:cNvSpPr>
          <p:nvPr/>
        </p:nvSpPr>
        <p:spPr bwMode="auto">
          <a:xfrm>
            <a:off x="2364754" y="1377157"/>
            <a:ext cx="1988171" cy="369332"/>
          </a:xfrm>
          <a:prstGeom prst="rect">
            <a:avLst/>
          </a:prstGeom>
          <a:noFill/>
          <a:ln>
            <a:noFill/>
          </a:ln>
          <a:effectLst/>
        </p:spPr>
        <p:txBody>
          <a:bodyPr wrap="square">
            <a:spAutoFit/>
          </a:bodyPr>
          <a:lstStyle/>
          <a:p>
            <a:pPr>
              <a:defRPr/>
            </a:pPr>
            <a:r>
              <a:rPr kumimoji="1" lang="en-US" altLang="zh-TW" dirty="0">
                <a:effectLst>
                  <a:outerShdw blurRad="38100" dist="38100" dir="2700000" algn="tl">
                    <a:srgbClr val="C0C0C0"/>
                  </a:outerShdw>
                </a:effectLst>
                <a:latin typeface="標楷體" panose="03000509000000000000" pitchFamily="65" charset="-120"/>
                <a:ea typeface="標楷體" panose="03000509000000000000" pitchFamily="65" charset="-120"/>
              </a:rPr>
              <a:t>6124.TT</a:t>
            </a:r>
            <a:endParaRPr kumimoji="1" lang="zh-TW" altLang="en-US" dirty="0">
              <a:effectLst>
                <a:outerShdw blurRad="38100" dist="38100" dir="2700000" algn="tl">
                  <a:srgbClr val="C0C0C0"/>
                </a:outerShdw>
              </a:effectLst>
              <a:latin typeface="標楷體" panose="03000509000000000000" pitchFamily="65" charset="-120"/>
              <a:ea typeface="標楷體" panose="03000509000000000000" pitchFamily="65" charset="-120"/>
            </a:endParaRPr>
          </a:p>
        </p:txBody>
      </p:sp>
      <p:sp>
        <p:nvSpPr>
          <p:cNvPr id="9" name="Rectangle 4">
            <a:extLst>
              <a:ext uri="{FF2B5EF4-FFF2-40B4-BE49-F238E27FC236}">
                <a16:creationId xmlns:a16="http://schemas.microsoft.com/office/drawing/2014/main" id="{D7437B6E-B261-4582-A0A4-95E39E336640}"/>
              </a:ext>
            </a:extLst>
          </p:cNvPr>
          <p:cNvSpPr>
            <a:spLocks noChangeArrowheads="1"/>
          </p:cNvSpPr>
          <p:nvPr/>
        </p:nvSpPr>
        <p:spPr bwMode="auto">
          <a:xfrm>
            <a:off x="5721179" y="5593841"/>
            <a:ext cx="5875388" cy="1077218"/>
          </a:xfrm>
          <a:prstGeom prst="rect">
            <a:avLst/>
          </a:prstGeom>
          <a:noFill/>
          <a:ln>
            <a:noFill/>
          </a:ln>
          <a:effectLst/>
        </p:spPr>
        <p:txBody>
          <a:bodyPr wrap="square">
            <a:spAutoFit/>
          </a:bodyPr>
          <a:lstStyle/>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Invest-shareholders-contact</a:t>
            </a:r>
            <a:r>
              <a:rPr kumimoji="1" lang="zh-TW" altLang="en-US"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a:t>
            </a: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Spokesperson </a:t>
            </a:r>
            <a:r>
              <a:rPr kumimoji="1" lang="en-US" altLang="zh-TW" sz="1600" dirty="0" err="1">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Wenhow</a:t>
            </a:r>
            <a:r>
              <a:rPr kumimoji="1" lang="en-US" altLang="zh-TW" sz="1600" dirty="0">
                <a:solidFill>
                  <a:schemeClr val="bg2">
                    <a:lumMod val="75000"/>
                  </a:schemeClr>
                </a:solidFill>
                <a:effectLst>
                  <a:outerShdw blurRad="38100" dist="38100" dir="2700000" algn="tl">
                    <a:srgbClr val="C0C0C0"/>
                  </a:outerShdw>
                </a:effectLst>
                <a:latin typeface="標楷體" panose="03000509000000000000" pitchFamily="65" charset="-120"/>
                <a:ea typeface="標楷體" panose="03000509000000000000" pitchFamily="65" charset="-120"/>
              </a:rPr>
              <a:t> Cheng</a:t>
            </a:r>
          </a:p>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E-mail</a:t>
            </a:r>
            <a:r>
              <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a:t>
            </a:r>
            <a:r>
              <a:rPr kumimoji="1" lang="en-US" altLang="zh-TW" sz="1600" dirty="0">
                <a:solidFill>
                  <a:schemeClr val="bg2">
                    <a:lumMod val="75000"/>
                  </a:schemeClr>
                </a:solidFill>
                <a:latin typeface="Arial" panose="020B0604020202020204" pitchFamily="34" charset="0"/>
                <a:ea typeface="標楷體" panose="03000509000000000000" pitchFamily="65" charset="-120"/>
                <a:cs typeface="Arial" panose="020B0604020202020204" pitchFamily="34" charset="0"/>
              </a:rPr>
              <a:t>wenhow</a:t>
            </a:r>
            <a:r>
              <a:rPr lang="en-US" altLang="zh-TW" sz="1600" b="0" i="0" dirty="0">
                <a:solidFill>
                  <a:schemeClr val="bg2">
                    <a:lumMod val="75000"/>
                  </a:schemeClr>
                </a:solidFill>
                <a:effectLst/>
                <a:latin typeface="Arial" panose="020B0604020202020204" pitchFamily="34" charset="0"/>
                <a:ea typeface="標楷體" panose="03000509000000000000" pitchFamily="65" charset="-120"/>
                <a:cs typeface="Arial" panose="020B0604020202020204" pitchFamily="34" charset="0"/>
              </a:rPr>
              <a:t>_cheng@yctc.com.tw</a:t>
            </a:r>
            <a:r>
              <a:rPr kumimoji="1" lang="zh-TW" altLang="en-US" sz="1600" b="1"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 </a:t>
            </a:r>
            <a:endParaRPr kumimoji="1" lang="en-US" altLang="zh-TW" sz="1600" b="1"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endParaRPr>
          </a:p>
          <a:p>
            <a:pPr fontAlgn="ctr">
              <a:spcBef>
                <a:spcPct val="50000"/>
              </a:spcBef>
              <a:spcAft>
                <a:spcPct val="0"/>
              </a:spcAft>
              <a:defRPr/>
            </a:pP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TEL</a:t>
            </a:r>
            <a:r>
              <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a:t>
            </a:r>
            <a:r>
              <a:rPr kumimoji="1" lang="en-US" altLang="zh-TW"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rPr>
              <a:t>02-26551166</a:t>
            </a:r>
            <a:endParaRPr kumimoji="1" lang="zh-TW" altLang="en-US" sz="1600" dirty="0">
              <a:solidFill>
                <a:schemeClr val="bg2">
                  <a:lumMod val="75000"/>
                </a:schemeClr>
              </a:solidFill>
              <a:effectLst>
                <a:outerShdw blurRad="38100" dist="38100" dir="2700000" algn="tl">
                  <a:srgbClr val="C0C0C0"/>
                </a:outerShdw>
              </a:effectLst>
              <a:latin typeface="Arial" panose="020B0604020202020204" pitchFamily="34" charset="0"/>
              <a:ea typeface="標楷體" panose="03000509000000000000" pitchFamily="65" charset="-120"/>
              <a:cs typeface="Arial" panose="020B0604020202020204" pitchFamily="34" charset="0"/>
            </a:endParaRPr>
          </a:p>
        </p:txBody>
      </p:sp>
      <p:sp>
        <p:nvSpPr>
          <p:cNvPr id="11" name="Rectangle 4">
            <a:extLst>
              <a:ext uri="{FF2B5EF4-FFF2-40B4-BE49-F238E27FC236}">
                <a16:creationId xmlns:a16="http://schemas.microsoft.com/office/drawing/2014/main" id="{C7463A08-205D-4831-8A3A-6C41304AC767}"/>
              </a:ext>
            </a:extLst>
          </p:cNvPr>
          <p:cNvSpPr>
            <a:spLocks noChangeArrowheads="1"/>
          </p:cNvSpPr>
          <p:nvPr/>
        </p:nvSpPr>
        <p:spPr bwMode="auto">
          <a:xfrm>
            <a:off x="0" y="6550024"/>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04A7FFA0-0C08-6BCF-884D-1DC1C0BD89FD}"/>
              </a:ext>
            </a:extLst>
          </p:cNvPr>
          <p:cNvSpPr>
            <a:spLocks noChangeArrowheads="1"/>
          </p:cNvSpPr>
          <p:nvPr/>
        </p:nvSpPr>
        <p:spPr bwMode="auto">
          <a:xfrm>
            <a:off x="2673373" y="2829690"/>
            <a:ext cx="656688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3</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Market</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 </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Outlook</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59928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文字版面配置區 8">
            <a:extLst>
              <a:ext uri="{FF2B5EF4-FFF2-40B4-BE49-F238E27FC236}">
                <a16:creationId xmlns:a16="http://schemas.microsoft.com/office/drawing/2014/main" id="{621E002C-1FDF-6CE9-CB89-AD598A0607B8}"/>
              </a:ext>
            </a:extLst>
          </p:cNvPr>
          <p:cNvSpPr txBox="1">
            <a:spLocks/>
          </p:cNvSpPr>
          <p:nvPr/>
        </p:nvSpPr>
        <p:spPr bwMode="auto">
          <a:xfrm>
            <a:off x="2628992" y="1548261"/>
            <a:ext cx="851006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Market Overview</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8" name="文字版面配置區 8">
            <a:extLst>
              <a:ext uri="{FF2B5EF4-FFF2-40B4-BE49-F238E27FC236}">
                <a16:creationId xmlns:a16="http://schemas.microsoft.com/office/drawing/2014/main" id="{2AE352A7-0ED4-DBD7-DDC4-767033903557}"/>
              </a:ext>
            </a:extLst>
          </p:cNvPr>
          <p:cNvSpPr txBox="1">
            <a:spLocks/>
          </p:cNvSpPr>
          <p:nvPr/>
        </p:nvSpPr>
        <p:spPr bwMode="auto">
          <a:xfrm>
            <a:off x="3125776" y="2499072"/>
            <a:ext cx="7191041" cy="1136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l"/>
            </a:pPr>
            <a:r>
              <a:rPr lang="en-US" altLang="zh-TW" dirty="0">
                <a:solidFill>
                  <a:schemeClr val="tx1">
                    <a:lumMod val="65000"/>
                    <a:lumOff val="35000"/>
                  </a:schemeClr>
                </a:solidFill>
              </a:rPr>
              <a:t>Ultrathin heat pipe for cellphone</a:t>
            </a:r>
            <a:endParaRPr lang="en-US" altLang="zh-TW"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tx1">
                    <a:lumMod val="65000"/>
                    <a:lumOff val="35000"/>
                  </a:schemeClr>
                </a:solidFill>
              </a:rPr>
              <a:t>Ultrathin vapor chamber for cellphone</a:t>
            </a:r>
            <a:endParaRPr lang="en-US" altLang="zh-TW"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rPr>
              <a:t>Car heat radiation application</a:t>
            </a:r>
          </a:p>
        </p:txBody>
      </p:sp>
      <p:sp>
        <p:nvSpPr>
          <p:cNvPr id="9" name="文字版面配置區 8">
            <a:extLst>
              <a:ext uri="{FF2B5EF4-FFF2-40B4-BE49-F238E27FC236}">
                <a16:creationId xmlns:a16="http://schemas.microsoft.com/office/drawing/2014/main" id="{F90846FC-77E8-C3F0-A67B-F18657974024}"/>
              </a:ext>
            </a:extLst>
          </p:cNvPr>
          <p:cNvSpPr txBox="1">
            <a:spLocks/>
          </p:cNvSpPr>
          <p:nvPr/>
        </p:nvSpPr>
        <p:spPr bwMode="auto">
          <a:xfrm>
            <a:off x="2628992" y="3596690"/>
            <a:ext cx="851006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Competitive niche and challenges</a:t>
            </a:r>
            <a:endParaRPr lang="zh-TW" altLang="en-US"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sp>
        <p:nvSpPr>
          <p:cNvPr id="10" name="文字版面配置區 8">
            <a:extLst>
              <a:ext uri="{FF2B5EF4-FFF2-40B4-BE49-F238E27FC236}">
                <a16:creationId xmlns:a16="http://schemas.microsoft.com/office/drawing/2014/main" id="{A45DAD2E-9847-65D2-31F2-7EE960F9023A}"/>
              </a:ext>
            </a:extLst>
          </p:cNvPr>
          <p:cNvSpPr txBox="1">
            <a:spLocks/>
          </p:cNvSpPr>
          <p:nvPr/>
        </p:nvSpPr>
        <p:spPr bwMode="auto">
          <a:xfrm>
            <a:off x="3125776" y="4541495"/>
            <a:ext cx="5909940" cy="870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l"/>
            </a:pPr>
            <a:r>
              <a:rPr lang="en-US" altLang="zh-TW" kern="1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Unfavorable factors and countermeasures</a:t>
            </a:r>
            <a:endPar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endParaRPr>
          </a:p>
          <a:p>
            <a:pPr marL="342900" indent="-342900">
              <a:buFont typeface="Wingdings" panose="05000000000000000000" pitchFamily="2" charset="2"/>
              <a:buChar char="l"/>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Favorable factors</a:t>
            </a:r>
          </a:p>
        </p:txBody>
      </p:sp>
    </p:spTree>
    <p:extLst>
      <p:ext uri="{BB962C8B-B14F-4D97-AF65-F5344CB8AC3E}">
        <p14:creationId xmlns:p14="http://schemas.microsoft.com/office/powerpoint/2010/main" val="1362627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45863" y="3429000"/>
            <a:ext cx="8813094"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0" lang="en-US" altLang="zh-TW"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The financial numbers hereby are based on International Financial Reporting Standards(IFRS)</a:t>
            </a:r>
          </a:p>
          <a:p>
            <a:pPr marL="457200" marR="0" lvl="0" indent="-457200" defTabSz="914400" rtl="0" eaLnBrk="1" fontAlgn="base" latinLnBrk="0" hangingPunct="1">
              <a:lnSpc>
                <a:spcPct val="100000"/>
              </a:lnSpc>
              <a:spcBef>
                <a:spcPct val="0"/>
              </a:spcBef>
              <a:spcAft>
                <a:spcPct val="0"/>
              </a:spcAft>
              <a:buClrTx/>
              <a:buSzTx/>
              <a:buFont typeface="Wingdings" panose="05000000000000000000" pitchFamily="2" charset="2"/>
              <a:buChar char="n"/>
              <a:tabLst/>
              <a:defRPr/>
            </a:pPr>
            <a:r>
              <a:rPr kumimoji="0" lang="en-US" altLang="zh-TW"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rPr>
              <a:t>Consolidated Financial Statements were reviewed by CPA</a:t>
            </a:r>
            <a:endParaRPr kumimoji="0" lang="zh-TW" altLang="en-US" sz="1800"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60D05289-41E1-DAF2-F769-593DEBF4938A}"/>
              </a:ext>
            </a:extLst>
          </p:cNvPr>
          <p:cNvSpPr>
            <a:spLocks noChangeArrowheads="1"/>
          </p:cNvSpPr>
          <p:nvPr/>
        </p:nvSpPr>
        <p:spPr bwMode="auto">
          <a:xfrm>
            <a:off x="2432821" y="2393769"/>
            <a:ext cx="7326358"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4</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Financial Performance</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070253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50024"/>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4" name="圖片 3">
            <a:extLst>
              <a:ext uri="{FF2B5EF4-FFF2-40B4-BE49-F238E27FC236}">
                <a16:creationId xmlns:a16="http://schemas.microsoft.com/office/drawing/2014/main" id="{8E5C2C62-BA9D-179A-D370-251E6DFDAB1B}"/>
              </a:ext>
            </a:extLst>
          </p:cNvPr>
          <p:cNvPicPr>
            <a:picLocks noChangeAspect="1"/>
          </p:cNvPicPr>
          <p:nvPr/>
        </p:nvPicPr>
        <p:blipFill>
          <a:blip r:embed="rId5"/>
          <a:stretch>
            <a:fillRect/>
          </a:stretch>
        </p:blipFill>
        <p:spPr>
          <a:xfrm>
            <a:off x="1776177" y="1381690"/>
            <a:ext cx="8655058" cy="4621544"/>
          </a:xfrm>
          <a:prstGeom prst="rect">
            <a:avLst/>
          </a:prstGeom>
        </p:spPr>
      </p:pic>
    </p:spTree>
    <p:extLst>
      <p:ext uri="{BB962C8B-B14F-4D97-AF65-F5344CB8AC3E}">
        <p14:creationId xmlns:p14="http://schemas.microsoft.com/office/powerpoint/2010/main" val="1442975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pic>
        <p:nvPicPr>
          <p:cNvPr id="6" name="圖片 5">
            <a:extLst>
              <a:ext uri="{FF2B5EF4-FFF2-40B4-BE49-F238E27FC236}">
                <a16:creationId xmlns:a16="http://schemas.microsoft.com/office/drawing/2014/main" id="{F4ACAB1D-8479-848E-88B3-BA3F13D8A2AE}"/>
              </a:ext>
            </a:extLst>
          </p:cNvPr>
          <p:cNvPicPr>
            <a:picLocks noChangeAspect="1"/>
          </p:cNvPicPr>
          <p:nvPr/>
        </p:nvPicPr>
        <p:blipFill>
          <a:blip r:embed="rId5"/>
          <a:stretch>
            <a:fillRect/>
          </a:stretch>
        </p:blipFill>
        <p:spPr>
          <a:xfrm>
            <a:off x="1250673" y="1723580"/>
            <a:ext cx="10158274" cy="4094125"/>
          </a:xfrm>
          <a:prstGeom prst="rect">
            <a:avLst/>
          </a:prstGeom>
        </p:spPr>
      </p:pic>
    </p:spTree>
    <p:extLst>
      <p:ext uri="{BB962C8B-B14F-4D97-AF65-F5344CB8AC3E}">
        <p14:creationId xmlns:p14="http://schemas.microsoft.com/office/powerpoint/2010/main" val="2649611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Rectangle 7">
            <a:extLst>
              <a:ext uri="{FF2B5EF4-FFF2-40B4-BE49-F238E27FC236}">
                <a16:creationId xmlns:a16="http://schemas.microsoft.com/office/drawing/2014/main" id="{E21B8EDB-3FDE-67D1-9724-63EFD4FEA349}"/>
              </a:ext>
            </a:extLst>
          </p:cNvPr>
          <p:cNvSpPr>
            <a:spLocks noChangeArrowheads="1"/>
          </p:cNvSpPr>
          <p:nvPr/>
        </p:nvSpPr>
        <p:spPr bwMode="auto">
          <a:xfrm>
            <a:off x="4079875" y="329053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5</a:t>
            </a: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a:t>
            </a: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Q&amp;A</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27493809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1275347" y="2893616"/>
            <a:ext cx="10503567" cy="2554545"/>
          </a:xfrm>
          <a:prstGeom prst="rect">
            <a:avLst/>
          </a:prstGeom>
          <a:noFill/>
          <a:ln>
            <a:noFill/>
          </a:ln>
          <a:effectLst/>
        </p:spPr>
        <p:txBody>
          <a:bodyPr wrap="square">
            <a:spAutoFit/>
          </a:bodyPr>
          <a:lstStyle/>
          <a:p>
            <a:pPr fontAlgn="ctr">
              <a:spcBef>
                <a:spcPts val="1200"/>
              </a:spcBef>
              <a:spcAft>
                <a:spcPct val="0"/>
              </a:spcAft>
              <a:defRPr/>
            </a:pPr>
            <a:r>
              <a:rPr lang="en-US" altLang="zh-TW" sz="2000" dirty="0">
                <a:solidFill>
                  <a:schemeClr val="bg2">
                    <a:lumMod val="75000"/>
                  </a:schemeClr>
                </a:solidFill>
              </a:rPr>
              <a:t>This presentation may contain forward looking statements subject to significant risks, uncertainties and actual results may differ materially from those contained in the forward</a:t>
            </a:r>
            <a:r>
              <a:rPr lang="zh-TW" altLang="en-US" sz="2000" dirty="0">
                <a:solidFill>
                  <a:schemeClr val="bg2">
                    <a:lumMod val="75000"/>
                  </a:schemeClr>
                </a:solidFill>
              </a:rPr>
              <a:t> </a:t>
            </a:r>
            <a:r>
              <a:rPr lang="en-US" altLang="zh-TW" sz="2000" dirty="0">
                <a:solidFill>
                  <a:schemeClr val="bg2">
                    <a:lumMod val="75000"/>
                  </a:schemeClr>
                </a:solidFill>
              </a:rPr>
              <a:t>looking statement. Information in this presentation should not be considered as advice or a recommendation to investors in relation to investment objectives and decisions. None of the Company nor any of its respective affiliates, advisors or representatives shall have any liability. Readers are cautioned not to place undue reliance on forward looking statements. The Company does not undertake any obligation to update any forward-looking statement, whether as a result of new information, future events, or otherwise.</a:t>
            </a:r>
            <a:endParaRPr kumimoji="1" lang="zh-TW" altLang="en-US" sz="20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881908" y="1369517"/>
            <a:ext cx="5754688" cy="707886"/>
          </a:xfrm>
          <a:prstGeom prst="rect">
            <a:avLst/>
          </a:prstGeom>
          <a:noFill/>
          <a:ln>
            <a:noFill/>
          </a:ln>
          <a:effectLst/>
        </p:spPr>
        <p:txBody>
          <a:bodyPr wrap="square">
            <a:spAutoFit/>
          </a:bodyPr>
          <a:lstStyle/>
          <a:p>
            <a:pPr eaLnBrk="0" fontAlgn="base" hangingPunct="0">
              <a:spcBef>
                <a:spcPct val="0"/>
              </a:spcBef>
              <a:spcAft>
                <a:spcPct val="0"/>
              </a:spcAft>
              <a:defRPr/>
            </a:pPr>
            <a:r>
              <a:rPr lang="en-US" altLang="zh-TW" sz="4000" dirty="0">
                <a:solidFill>
                  <a:schemeClr val="bg2">
                    <a:lumMod val="75000"/>
                  </a:schemeClr>
                </a:solidFill>
              </a:rPr>
              <a:t>Safe Harbor Notice</a:t>
            </a:r>
            <a:endParaRPr kumimoji="1" lang="zh-TW" altLang="en-US" sz="4000" dirty="0">
              <a:solidFill>
                <a:schemeClr val="bg2">
                  <a:lumMod val="75000"/>
                </a:schemeClr>
              </a:solidFill>
              <a:effectLst>
                <a:outerShdw blurRad="38100" dist="38100" dir="2700000" algn="tl">
                  <a:srgbClr val="C0C0C0"/>
                </a:outerShdw>
              </a:effectLst>
              <a:latin typeface="Times New Roman" panose="02020603050405020304" pitchFamily="18" charset="0"/>
              <a:ea typeface="標楷體" panose="03000509000000000000" pitchFamily="65" charset="-120"/>
            </a:endParaRPr>
          </a:p>
        </p:txBody>
      </p:sp>
      <p:sp>
        <p:nvSpPr>
          <p:cNvPr id="10" name="Rectangle 4">
            <a:extLst>
              <a:ext uri="{FF2B5EF4-FFF2-40B4-BE49-F238E27FC236}">
                <a16:creationId xmlns:a16="http://schemas.microsoft.com/office/drawing/2014/main" id="{E5D90A3A-9C05-4B0C-8532-7EBA6A59B3B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Tree>
    <p:extLst>
      <p:ext uri="{BB962C8B-B14F-4D97-AF65-F5344CB8AC3E}">
        <p14:creationId xmlns:p14="http://schemas.microsoft.com/office/powerpoint/2010/main" val="7224603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a:extLst>
              <a:ext uri="{FF2B5EF4-FFF2-40B4-BE49-F238E27FC236}">
                <a16:creationId xmlns:a16="http://schemas.microsoft.com/office/drawing/2014/main" id="{8A62F68D-890F-4CB2-B0FB-E2C12D7621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82372" name="Rectangle 4">
            <a:extLst>
              <a:ext uri="{FF2B5EF4-FFF2-40B4-BE49-F238E27FC236}">
                <a16:creationId xmlns:a16="http://schemas.microsoft.com/office/drawing/2014/main" id="{26CFFC6C-0F45-435E-B9B6-83FC82DCEE36}"/>
              </a:ext>
            </a:extLst>
          </p:cNvPr>
          <p:cNvSpPr>
            <a:spLocks noChangeArrowheads="1"/>
          </p:cNvSpPr>
          <p:nvPr/>
        </p:nvSpPr>
        <p:spPr bwMode="auto">
          <a:xfrm>
            <a:off x="2398403" y="1565901"/>
            <a:ext cx="7941293" cy="830997"/>
          </a:xfrm>
          <a:prstGeom prst="rect">
            <a:avLst/>
          </a:prstGeom>
          <a:noFill/>
          <a:ln>
            <a:noFill/>
          </a:ln>
          <a:effectLst/>
        </p:spPr>
        <p:txBody>
          <a:bodyPr wrap="square">
            <a:spAutoFit/>
          </a:bodyPr>
          <a:lstStyle/>
          <a:p>
            <a:pPr marL="0" marR="0" lvl="0" indent="0" defTabSz="914400" rtl="0" eaLnBrk="1" fontAlgn="ctr" latinLnBrk="0" hangingPunct="1">
              <a:lnSpc>
                <a:spcPct val="100000"/>
              </a:lnSpc>
              <a:spcBef>
                <a:spcPct val="5000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1</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About Us</a:t>
            </a:r>
            <a:endParaRPr kumimoji="1" lang="zh-TW" altLang="en-US" sz="480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標楷體" panose="03000509000000000000" pitchFamily="65" charset="-120"/>
              <a:cs typeface="+mn-cs"/>
            </a:endParaRPr>
          </a:p>
        </p:txBody>
      </p:sp>
      <p:sp>
        <p:nvSpPr>
          <p:cNvPr id="3077" name="Rectangle 6">
            <a:extLst>
              <a:ext uri="{FF2B5EF4-FFF2-40B4-BE49-F238E27FC236}">
                <a16:creationId xmlns:a16="http://schemas.microsoft.com/office/drawing/2014/main" id="{0ACD9891-5484-4803-975E-285218B72E48}"/>
              </a:ext>
            </a:extLst>
          </p:cNvPr>
          <p:cNvSpPr>
            <a:spLocks noChangeArrowheads="1"/>
          </p:cNvSpPr>
          <p:nvPr/>
        </p:nvSpPr>
        <p:spPr bwMode="auto">
          <a:xfrm>
            <a:off x="1858917" y="4395222"/>
            <a:ext cx="4032250"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TW" altLang="en-US" sz="3200" b="1" i="0" u="none" strike="noStrike" kern="1200" cap="none" spc="0" normalizeH="0" baseline="0" noProof="0">
              <a:ln>
                <a:noFill/>
              </a:ln>
              <a:solidFill>
                <a:srgbClr val="000000"/>
              </a:solidFill>
              <a:effectLst/>
              <a:uLnTx/>
              <a:uFillTx/>
              <a:latin typeface="Times New Roman" panose="02020603050405020304" pitchFamily="18" charset="0"/>
              <a:ea typeface="標楷體" panose="03000509000000000000" pitchFamily="65" charset="-120"/>
              <a:cs typeface="+mn-cs"/>
            </a:endParaRPr>
          </a:p>
        </p:txBody>
      </p:sp>
      <p:sp>
        <p:nvSpPr>
          <p:cNvPr id="1082375" name="Rectangle 7">
            <a:extLst>
              <a:ext uri="{FF2B5EF4-FFF2-40B4-BE49-F238E27FC236}">
                <a16:creationId xmlns:a16="http://schemas.microsoft.com/office/drawing/2014/main" id="{867702FB-56BC-4C4B-9F0E-5C0279007AB7}"/>
              </a:ext>
            </a:extLst>
          </p:cNvPr>
          <p:cNvSpPr>
            <a:spLocks noChangeArrowheads="1"/>
          </p:cNvSpPr>
          <p:nvPr/>
        </p:nvSpPr>
        <p:spPr bwMode="auto">
          <a:xfrm>
            <a:off x="2398403" y="2522111"/>
            <a:ext cx="7941293"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2</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Overview</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0" name="Rectangle 7">
            <a:extLst>
              <a:ext uri="{FF2B5EF4-FFF2-40B4-BE49-F238E27FC236}">
                <a16:creationId xmlns:a16="http://schemas.microsoft.com/office/drawing/2014/main" id="{483FA7C4-3E3C-43D9-B59C-AED71FC2417E}"/>
              </a:ext>
            </a:extLst>
          </p:cNvPr>
          <p:cNvSpPr>
            <a:spLocks noChangeArrowheads="1"/>
          </p:cNvSpPr>
          <p:nvPr/>
        </p:nvSpPr>
        <p:spPr bwMode="auto">
          <a:xfrm>
            <a:off x="2398403" y="3478321"/>
            <a:ext cx="7267525"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3</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Market</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 </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Tahoma" panose="020B0604030504040204" pitchFamily="34" charset="0"/>
                <a:cs typeface="Tahoma" panose="020B0604030504040204" pitchFamily="34" charset="0"/>
              </a:rPr>
              <a:t>Outlook</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1" name="Rectangle 7">
            <a:extLst>
              <a:ext uri="{FF2B5EF4-FFF2-40B4-BE49-F238E27FC236}">
                <a16:creationId xmlns:a16="http://schemas.microsoft.com/office/drawing/2014/main" id="{42EDB316-481A-4136-814E-8491937C5130}"/>
              </a:ext>
            </a:extLst>
          </p:cNvPr>
          <p:cNvSpPr>
            <a:spLocks noChangeArrowheads="1"/>
          </p:cNvSpPr>
          <p:nvPr/>
        </p:nvSpPr>
        <p:spPr bwMode="auto">
          <a:xfrm>
            <a:off x="2398403" y="5175661"/>
            <a:ext cx="4032250"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5</a:t>
            </a:r>
            <a:r>
              <a:rPr kumimoji="1" lang="zh-TW" altLang="en-US"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a:t>
            </a: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Q&amp;A</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
        <p:nvSpPr>
          <p:cNvPr id="13" name="Rectangle 4">
            <a:extLst>
              <a:ext uri="{FF2B5EF4-FFF2-40B4-BE49-F238E27FC236}">
                <a16:creationId xmlns:a16="http://schemas.microsoft.com/office/drawing/2014/main" id="{8227589E-0641-4973-AC5D-0B94B4D59C2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9" name="Rectangle 7">
            <a:extLst>
              <a:ext uri="{FF2B5EF4-FFF2-40B4-BE49-F238E27FC236}">
                <a16:creationId xmlns:a16="http://schemas.microsoft.com/office/drawing/2014/main" id="{5FE9D7BD-6291-E6D2-7605-052DD42663BB}"/>
              </a:ext>
            </a:extLst>
          </p:cNvPr>
          <p:cNvSpPr>
            <a:spLocks noChangeArrowheads="1"/>
          </p:cNvSpPr>
          <p:nvPr/>
        </p:nvSpPr>
        <p:spPr bwMode="auto">
          <a:xfrm>
            <a:off x="2398403" y="4332808"/>
            <a:ext cx="8505929" cy="830997"/>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anose="020B0604030504040204" pitchFamily="34" charset="0"/>
                <a:ea typeface="標楷體" panose="03000509000000000000" pitchFamily="65" charset="-120"/>
                <a:cs typeface="Tahoma" panose="020B0604030504040204" pitchFamily="34" charset="0"/>
              </a:rPr>
              <a:t>4</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Financial Performance</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p:txBody>
      </p:sp>
    </p:spTree>
    <p:extLst>
      <p:ext uri="{BB962C8B-B14F-4D97-AF65-F5344CB8AC3E}">
        <p14:creationId xmlns:p14="http://schemas.microsoft.com/office/powerpoint/2010/main" val="1157928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11" name="Rectangle 4">
            <a:extLst>
              <a:ext uri="{FF2B5EF4-FFF2-40B4-BE49-F238E27FC236}">
                <a16:creationId xmlns:a16="http://schemas.microsoft.com/office/drawing/2014/main" id="{93A940C8-0391-6829-EDDC-3D5B86361D9D}"/>
              </a:ext>
            </a:extLst>
          </p:cNvPr>
          <p:cNvSpPr>
            <a:spLocks noChangeArrowheads="1"/>
          </p:cNvSpPr>
          <p:nvPr/>
        </p:nvSpPr>
        <p:spPr bwMode="auto">
          <a:xfrm>
            <a:off x="3409702" y="3013501"/>
            <a:ext cx="5372596" cy="830997"/>
          </a:xfrm>
          <a:prstGeom prst="rect">
            <a:avLst/>
          </a:prstGeom>
          <a:noFill/>
          <a:ln>
            <a:noFill/>
          </a:ln>
          <a:effectLst/>
        </p:spPr>
        <p:txBody>
          <a:bodyPr wrap="square">
            <a:spAutoFit/>
          </a:bodyPr>
          <a:lstStyle/>
          <a:p>
            <a:pPr marL="0" marR="0" lvl="0" indent="0" defTabSz="914400" rtl="0" eaLnBrk="1" fontAlgn="ctr" latinLnBrk="0" hangingPunct="1">
              <a:lnSpc>
                <a:spcPct val="100000"/>
              </a:lnSpc>
              <a:spcBef>
                <a:spcPct val="50000"/>
              </a:spcBef>
              <a:spcAft>
                <a:spcPct val="0"/>
              </a:spcAft>
              <a:buClrTx/>
              <a:buSzTx/>
              <a:buFontTx/>
              <a:buNone/>
              <a:tabLst/>
              <a:defRPr/>
            </a:pPr>
            <a:r>
              <a:rPr kumimoji="1" lang="en-US" altLang="zh-TW" sz="48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rPr>
              <a:t>1</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t>
            </a: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itchFamily="34" charset="0"/>
                <a:ea typeface="標楷體" panose="03000509000000000000" pitchFamily="65" charset="-120"/>
                <a:cs typeface="+mn-cs"/>
              </a:rPr>
              <a:t>About Us</a:t>
            </a:r>
          </a:p>
        </p:txBody>
      </p:sp>
    </p:spTree>
    <p:extLst>
      <p:ext uri="{BB962C8B-B14F-4D97-AF65-F5344CB8AC3E}">
        <p14:creationId xmlns:p14="http://schemas.microsoft.com/office/powerpoint/2010/main" val="193325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5" name="矩形 4">
            <a:extLst>
              <a:ext uri="{FF2B5EF4-FFF2-40B4-BE49-F238E27FC236}">
                <a16:creationId xmlns:a16="http://schemas.microsoft.com/office/drawing/2014/main" id="{3854D77F-168D-FE66-8164-DEB60E0F0F06}"/>
              </a:ext>
            </a:extLst>
          </p:cNvPr>
          <p:cNvSpPr/>
          <p:nvPr/>
        </p:nvSpPr>
        <p:spPr>
          <a:xfrm>
            <a:off x="1332186" y="2047248"/>
            <a:ext cx="5369404" cy="3729867"/>
          </a:xfrm>
          <a:prstGeom prst="rect">
            <a:avLst/>
          </a:prstGeom>
        </p:spPr>
        <p:txBody>
          <a:bodyPr wrap="square">
            <a:spAutoFit/>
          </a:bodyPr>
          <a:lstStyle/>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Established</a:t>
            </a:r>
            <a:r>
              <a:rPr lang="zh-TW" altLang="en-US" sz="2000" dirty="0">
                <a:latin typeface="Tahoma" panose="020B0604030504040204" pitchFamily="34" charset="0"/>
                <a:ea typeface="標楷體" panose="03000509000000000000" pitchFamily="65" charset="-12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1994.12.23</a:t>
            </a:r>
          </a:p>
          <a:p>
            <a:pPr marL="357188" indent="-357188">
              <a:lnSpc>
                <a:spcPct val="150000"/>
              </a:lnSpc>
              <a:buFont typeface="Wingdings" panose="05000000000000000000" pitchFamily="2" charset="2"/>
              <a:buChar char="n"/>
            </a:pPr>
            <a:r>
              <a:rPr lang="en-US" altLang="zh-TW" sz="2000" b="0" kern="0" dirty="0">
                <a:latin typeface="Tahoma" panose="020B0604030504040204" pitchFamily="34" charset="0"/>
                <a:ea typeface="Tahoma" panose="020B0604030504040204" pitchFamily="34" charset="0"/>
                <a:cs typeface="Tahoma" panose="020B0604030504040204" pitchFamily="34" charset="0"/>
              </a:rPr>
              <a:t>List on GTSM</a:t>
            </a:r>
            <a:r>
              <a:rPr lang="zh-TW" altLang="en-US" sz="2000" b="0" kern="0" dirty="0">
                <a:latin typeface="Tahoma" panose="020B0604030504040204" pitchFamily="34" charset="0"/>
                <a:ea typeface="標楷體" panose="03000509000000000000" pitchFamily="65" charset="-120"/>
                <a:cs typeface="Tahoma" panose="020B0604030504040204" pitchFamily="34" charset="0"/>
              </a:rPr>
              <a:t>： </a:t>
            </a:r>
            <a:r>
              <a:rPr lang="en-US" altLang="zh-TW" sz="2000" b="0" kern="0" dirty="0">
                <a:latin typeface="Tahoma" panose="020B0604030504040204" pitchFamily="34" charset="0"/>
                <a:ea typeface="Tahoma" panose="020B0604030504040204" pitchFamily="34" charset="0"/>
                <a:cs typeface="Tahoma" panose="020B0604030504040204" pitchFamily="34" charset="0"/>
              </a:rPr>
              <a:t>2002(</a:t>
            </a:r>
            <a:r>
              <a:rPr lang="en-US" altLang="zh-TW" sz="2000" dirty="0"/>
              <a:t>Stock Code: 6124)</a:t>
            </a:r>
            <a:endParaRPr lang="en-US" altLang="zh-TW" sz="2000" dirty="0">
              <a:latin typeface="Tahoma" panose="020B0604030504040204" pitchFamily="34" charset="0"/>
              <a:ea typeface="Tahoma" panose="020B0604030504040204" pitchFamily="34" charset="0"/>
              <a:cs typeface="Tahoma" panose="020B0604030504040204" pitchFamily="34" charset="0"/>
            </a:endParaRP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Capital</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latin typeface="Tahoma" panose="020B0604030504040204" pitchFamily="34" charset="0"/>
                <a:ea typeface="標楷體" pitchFamily="65" charset="-120"/>
                <a:cs typeface="Tahoma" panose="020B0604030504040204" pitchFamily="34" charset="0"/>
              </a:rPr>
              <a:t>NT$</a:t>
            </a:r>
            <a:r>
              <a:rPr lang="en-US" altLang="zh-TW" sz="2000" dirty="0">
                <a:latin typeface="Tahoma" panose="020B0604030504040204" pitchFamily="34" charset="0"/>
                <a:ea typeface="Tahoma" panose="020B0604030504040204" pitchFamily="34" charset="0"/>
                <a:cs typeface="Tahoma" panose="020B0604030504040204" pitchFamily="34" charset="0"/>
              </a:rPr>
              <a:t>1.825</a:t>
            </a:r>
            <a:r>
              <a:rPr lang="en-US" altLang="zh-TW" sz="2000" dirty="0"/>
              <a:t> billion</a:t>
            </a: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Industry category</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Electronic Parts and Components Manufacturing</a:t>
            </a: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ISO27001</a:t>
            </a:r>
          </a:p>
          <a:p>
            <a:pPr marL="357188" indent="-357188">
              <a:lnSpc>
                <a:spcPct val="150000"/>
              </a:lnSpc>
              <a:buFont typeface="Wingdings" panose="05000000000000000000" pitchFamily="2" charset="2"/>
              <a:buChar char="n"/>
            </a:pP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CQC</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ISO9001</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ISO14001</a:t>
            </a:r>
            <a:r>
              <a:rPr lang="zh-TW" altLang="en-US" sz="2000" dirty="0">
                <a:latin typeface="Tahoma" panose="020B0604030504040204" pitchFamily="34" charset="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ISO45001</a:t>
            </a:r>
          </a:p>
          <a:p>
            <a:pPr marL="357188" indent="-357188">
              <a:lnSpc>
                <a:spcPct val="150000"/>
              </a:lnSpc>
              <a:buFont typeface="Wingdings" panose="05000000000000000000" pitchFamily="2" charset="2"/>
              <a:buChar char="n"/>
            </a:pPr>
            <a:r>
              <a:rPr lang="en-US" altLang="zh-TW" sz="2000" dirty="0">
                <a:latin typeface="Tahoma" panose="020B0604030504040204" pitchFamily="34" charset="0"/>
                <a:ea typeface="Tahoma" panose="020B0604030504040204" pitchFamily="34" charset="0"/>
                <a:cs typeface="Tahoma" panose="020B0604030504040204" pitchFamily="34" charset="0"/>
              </a:rPr>
              <a:t>Employees</a:t>
            </a:r>
            <a:r>
              <a:rPr lang="zh-TW" altLang="en-US" sz="2000" dirty="0">
                <a:latin typeface="Tahoma" panose="020B0604030504040204" pitchFamily="34" charset="0"/>
                <a:ea typeface="標楷體" pitchFamily="65" charset="-120"/>
                <a:cs typeface="Tahoma" panose="020B0604030504040204" pitchFamily="34" charset="0"/>
              </a:rPr>
              <a:t>：</a:t>
            </a:r>
            <a:r>
              <a:rPr lang="en-US" altLang="zh-TW" sz="2000" dirty="0">
                <a:latin typeface="Tahoma" panose="020B0604030504040204" pitchFamily="34" charset="0"/>
                <a:ea typeface="Tahoma" panose="020B0604030504040204" pitchFamily="34" charset="0"/>
                <a:cs typeface="Tahoma" panose="020B0604030504040204" pitchFamily="34" charset="0"/>
              </a:rPr>
              <a:t>2,700(2024</a:t>
            </a:r>
            <a:r>
              <a:rPr lang="en-US" altLang="zh-TW" sz="2000" dirty="0">
                <a:latin typeface="Tahoma" panose="020B0604030504040204" pitchFamily="34" charset="0"/>
                <a:ea typeface="標楷體" pitchFamily="65" charset="-120"/>
                <a:cs typeface="Tahoma" panose="020B0604030504040204" pitchFamily="34" charset="0"/>
              </a:rPr>
              <a:t>/11</a:t>
            </a:r>
            <a:r>
              <a:rPr lang="en-US" altLang="zh-TW" sz="2000" dirty="0">
                <a:latin typeface="Tahoma" panose="020B0604030504040204" pitchFamily="34" charset="0"/>
                <a:ea typeface="Tahoma" panose="020B0604030504040204" pitchFamily="34" charset="0"/>
                <a:cs typeface="Tahoma" panose="020B0604030504040204" pitchFamily="34" charset="0"/>
              </a:rPr>
              <a:t>/25)</a:t>
            </a:r>
          </a:p>
        </p:txBody>
      </p:sp>
      <p:pic>
        <p:nvPicPr>
          <p:cNvPr id="2" name="圖片 1">
            <a:extLst>
              <a:ext uri="{FF2B5EF4-FFF2-40B4-BE49-F238E27FC236}">
                <a16:creationId xmlns:a16="http://schemas.microsoft.com/office/drawing/2014/main" id="{945F7456-F837-5EF0-E4B2-A5928408C704}"/>
              </a:ext>
            </a:extLst>
          </p:cNvPr>
          <p:cNvPicPr>
            <a:picLocks noChangeAspect="1"/>
          </p:cNvPicPr>
          <p:nvPr/>
        </p:nvPicPr>
        <p:blipFill>
          <a:blip r:embed="rId5"/>
          <a:stretch>
            <a:fillRect/>
          </a:stretch>
        </p:blipFill>
        <p:spPr>
          <a:xfrm>
            <a:off x="9128130" y="4481598"/>
            <a:ext cx="2200847" cy="1432684"/>
          </a:xfrm>
          <a:prstGeom prst="rect">
            <a:avLst/>
          </a:prstGeom>
        </p:spPr>
      </p:pic>
      <p:pic>
        <p:nvPicPr>
          <p:cNvPr id="3" name="圖片 2">
            <a:extLst>
              <a:ext uri="{FF2B5EF4-FFF2-40B4-BE49-F238E27FC236}">
                <a16:creationId xmlns:a16="http://schemas.microsoft.com/office/drawing/2014/main" id="{063FBCD9-0D21-B8E3-C05A-8A95168766F6}"/>
              </a:ext>
            </a:extLst>
          </p:cNvPr>
          <p:cNvPicPr>
            <a:picLocks noChangeAspect="1"/>
          </p:cNvPicPr>
          <p:nvPr/>
        </p:nvPicPr>
        <p:blipFill>
          <a:blip r:embed="rId6"/>
          <a:stretch>
            <a:fillRect/>
          </a:stretch>
        </p:blipFill>
        <p:spPr>
          <a:xfrm>
            <a:off x="8064948" y="3681349"/>
            <a:ext cx="1792379" cy="1048603"/>
          </a:xfrm>
          <a:prstGeom prst="rect">
            <a:avLst/>
          </a:prstGeom>
        </p:spPr>
      </p:pic>
      <p:pic>
        <p:nvPicPr>
          <p:cNvPr id="7" name="圖片 6">
            <a:extLst>
              <a:ext uri="{FF2B5EF4-FFF2-40B4-BE49-F238E27FC236}">
                <a16:creationId xmlns:a16="http://schemas.microsoft.com/office/drawing/2014/main" id="{B61E416F-EFBA-47AE-0872-90B9145580C9}"/>
              </a:ext>
            </a:extLst>
          </p:cNvPr>
          <p:cNvPicPr>
            <a:picLocks noChangeAspect="1"/>
          </p:cNvPicPr>
          <p:nvPr/>
        </p:nvPicPr>
        <p:blipFill>
          <a:blip r:embed="rId7"/>
          <a:stretch>
            <a:fillRect/>
          </a:stretch>
        </p:blipFill>
        <p:spPr>
          <a:xfrm>
            <a:off x="9920679" y="2340113"/>
            <a:ext cx="1408298" cy="1341236"/>
          </a:xfrm>
          <a:prstGeom prst="rect">
            <a:avLst/>
          </a:prstGeom>
        </p:spPr>
      </p:pic>
      <p:pic>
        <p:nvPicPr>
          <p:cNvPr id="8" name="圖片 7">
            <a:extLst>
              <a:ext uri="{FF2B5EF4-FFF2-40B4-BE49-F238E27FC236}">
                <a16:creationId xmlns:a16="http://schemas.microsoft.com/office/drawing/2014/main" id="{EBEB2539-23D0-51EE-659B-932891337FBD}"/>
              </a:ext>
            </a:extLst>
          </p:cNvPr>
          <p:cNvPicPr>
            <a:picLocks noChangeAspect="1"/>
          </p:cNvPicPr>
          <p:nvPr/>
        </p:nvPicPr>
        <p:blipFill>
          <a:blip r:embed="rId8"/>
          <a:stretch>
            <a:fillRect/>
          </a:stretch>
        </p:blipFill>
        <p:spPr>
          <a:xfrm>
            <a:off x="7990447" y="1493954"/>
            <a:ext cx="1377815" cy="1402202"/>
          </a:xfrm>
          <a:prstGeom prst="rect">
            <a:avLst/>
          </a:prstGeom>
        </p:spPr>
      </p:pic>
    </p:spTree>
    <p:extLst>
      <p:ext uri="{BB962C8B-B14F-4D97-AF65-F5344CB8AC3E}">
        <p14:creationId xmlns:p14="http://schemas.microsoft.com/office/powerpoint/2010/main" val="26537675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ADC5B2D0-D91C-8585-7B55-595A151BF5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4362" y="307976"/>
            <a:ext cx="5754688"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4">
            <a:extLst>
              <a:ext uri="{FF2B5EF4-FFF2-40B4-BE49-F238E27FC236}">
                <a16:creationId xmlns:a16="http://schemas.microsoft.com/office/drawing/2014/main" id="{209ED45E-550F-0B3B-9088-6024F74779C3}"/>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cxnSp>
        <p:nvCxnSpPr>
          <p:cNvPr id="4" name="Straight Connector 5">
            <a:extLst>
              <a:ext uri="{FF2B5EF4-FFF2-40B4-BE49-F238E27FC236}">
                <a16:creationId xmlns:a16="http://schemas.microsoft.com/office/drawing/2014/main" id="{8D4C51CE-08FF-6700-BD5F-7646E22B4FD6}"/>
              </a:ext>
            </a:extLst>
          </p:cNvPr>
          <p:cNvCxnSpPr>
            <a:cxnSpLocks/>
          </p:cNvCxnSpPr>
          <p:nvPr/>
        </p:nvCxnSpPr>
        <p:spPr>
          <a:xfrm>
            <a:off x="6338229" y="1272746"/>
            <a:ext cx="0" cy="5486400"/>
          </a:xfrm>
          <a:prstGeom prst="line">
            <a:avLst/>
          </a:prstGeom>
          <a:ln w="317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5" name="群組 4">
            <a:extLst>
              <a:ext uri="{FF2B5EF4-FFF2-40B4-BE49-F238E27FC236}">
                <a16:creationId xmlns:a16="http://schemas.microsoft.com/office/drawing/2014/main" id="{EE95113B-6891-885B-348C-CA096410F472}"/>
              </a:ext>
            </a:extLst>
          </p:cNvPr>
          <p:cNvGrpSpPr/>
          <p:nvPr/>
        </p:nvGrpSpPr>
        <p:grpSpPr>
          <a:xfrm>
            <a:off x="-278294" y="1269054"/>
            <a:ext cx="7748252" cy="707886"/>
            <a:chOff x="-829752" y="616772"/>
            <a:chExt cx="7639313" cy="738348"/>
          </a:xfrm>
        </p:grpSpPr>
        <p:sp>
          <p:nvSpPr>
            <p:cNvPr id="6" name="Oval 6">
              <a:extLst>
                <a:ext uri="{FF2B5EF4-FFF2-40B4-BE49-F238E27FC236}">
                  <a16:creationId xmlns:a16="http://schemas.microsoft.com/office/drawing/2014/main" id="{653BA1F9-E2EB-6EDD-095F-4F8313A956A6}"/>
                </a:ext>
              </a:extLst>
            </p:cNvPr>
            <p:cNvSpPr/>
            <p:nvPr/>
          </p:nvSpPr>
          <p:spPr>
            <a:xfrm>
              <a:off x="5576092" y="845648"/>
              <a:ext cx="294968" cy="294968"/>
            </a:xfrm>
            <a:prstGeom prst="ellipse">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10">
              <a:extLst>
                <a:ext uri="{FF2B5EF4-FFF2-40B4-BE49-F238E27FC236}">
                  <a16:creationId xmlns:a16="http://schemas.microsoft.com/office/drawing/2014/main" id="{85DBCBD7-D04D-66D6-DD9E-4E0D61D76377}"/>
                </a:ext>
              </a:extLst>
            </p:cNvPr>
            <p:cNvSpPr txBox="1"/>
            <p:nvPr/>
          </p:nvSpPr>
          <p:spPr>
            <a:xfrm>
              <a:off x="6017080" y="845647"/>
              <a:ext cx="792481" cy="481531"/>
            </a:xfrm>
            <a:prstGeom prst="rect">
              <a:avLst/>
            </a:prstGeom>
            <a:noFill/>
          </p:spPr>
          <p:txBody>
            <a:bodyPr wrap="square" rtlCol="0">
              <a:spAutoFit/>
            </a:bodyPr>
            <a:lstStyle/>
            <a:p>
              <a:pPr>
                <a:defRPr/>
              </a:pPr>
              <a:r>
                <a:rPr kumimoji="0" lang="en-US" altLang="zh-TW" sz="24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1998</a:t>
              </a:r>
              <a:endParaRPr lang="zh-TW" altLang="en-US" sz="2400" dirty="0"/>
            </a:p>
          </p:txBody>
        </p:sp>
        <p:sp>
          <p:nvSpPr>
            <p:cNvPr id="9" name="文字方塊 8">
              <a:extLst>
                <a:ext uri="{FF2B5EF4-FFF2-40B4-BE49-F238E27FC236}">
                  <a16:creationId xmlns:a16="http://schemas.microsoft.com/office/drawing/2014/main" id="{DBB2FDBD-DF63-033F-5705-0FE4FAC498D8}"/>
                </a:ext>
              </a:extLst>
            </p:cNvPr>
            <p:cNvSpPr txBox="1"/>
            <p:nvPr/>
          </p:nvSpPr>
          <p:spPr>
            <a:xfrm>
              <a:off x="-829752" y="616772"/>
              <a:ext cx="6217328" cy="738348"/>
            </a:xfrm>
            <a:prstGeom prst="rect">
              <a:avLst/>
            </a:prstGeom>
            <a:noFill/>
          </p:spPr>
          <p:txBody>
            <a:bodyPr wrap="square">
              <a:spAutoFit/>
            </a:bodyPr>
            <a:lstStyle/>
            <a:p>
              <a:pPr algn="r"/>
              <a:r>
                <a:rPr lang="en-US" altLang="zh-TW" sz="2000" dirty="0">
                  <a:solidFill>
                    <a:schemeClr val="tx1">
                      <a:lumMod val="50000"/>
                      <a:lumOff val="50000"/>
                    </a:schemeClr>
                  </a:solidFill>
                </a:rPr>
                <a:t>Purchased the land of 1,721 square meter and plant of 1,010.96 square meter on No. 13, Shih-Er Road. </a:t>
              </a:r>
              <a:endParaRPr lang="en-US" altLang="zh-TW" sz="2000" dirty="0">
                <a:solidFill>
                  <a:schemeClr val="tx1">
                    <a:lumMod val="50000"/>
                    <a:lumOff val="50000"/>
                  </a:schemeClr>
                </a:solidFill>
                <a:latin typeface="標楷體" panose="03000509000000000000" pitchFamily="65" charset="-120"/>
                <a:ea typeface="標楷體" panose="03000509000000000000" pitchFamily="65" charset="-120"/>
              </a:endParaRPr>
            </a:p>
          </p:txBody>
        </p:sp>
      </p:grpSp>
      <p:grpSp>
        <p:nvGrpSpPr>
          <p:cNvPr id="10" name="群組 9">
            <a:extLst>
              <a:ext uri="{FF2B5EF4-FFF2-40B4-BE49-F238E27FC236}">
                <a16:creationId xmlns:a16="http://schemas.microsoft.com/office/drawing/2014/main" id="{592E196B-DE0E-C41D-5005-5F03D18AD136}"/>
              </a:ext>
            </a:extLst>
          </p:cNvPr>
          <p:cNvGrpSpPr/>
          <p:nvPr/>
        </p:nvGrpSpPr>
        <p:grpSpPr>
          <a:xfrm>
            <a:off x="1133063" y="1954593"/>
            <a:ext cx="7219045" cy="492443"/>
            <a:chOff x="624352" y="751000"/>
            <a:chExt cx="7033938" cy="484263"/>
          </a:xfrm>
        </p:grpSpPr>
        <p:sp>
          <p:nvSpPr>
            <p:cNvPr id="11" name="Oval 6">
              <a:extLst>
                <a:ext uri="{FF2B5EF4-FFF2-40B4-BE49-F238E27FC236}">
                  <a16:creationId xmlns:a16="http://schemas.microsoft.com/office/drawing/2014/main" id="{59FE98E1-BD43-01D0-9FBA-35317E407CA1}"/>
                </a:ext>
              </a:extLst>
            </p:cNvPr>
            <p:cNvSpPr/>
            <p:nvPr/>
          </p:nvSpPr>
          <p:spPr>
            <a:xfrm>
              <a:off x="5576092" y="845648"/>
              <a:ext cx="294968" cy="294968"/>
            </a:xfrm>
            <a:prstGeom prst="ellipse">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0">
              <a:extLst>
                <a:ext uri="{FF2B5EF4-FFF2-40B4-BE49-F238E27FC236}">
                  <a16:creationId xmlns:a16="http://schemas.microsoft.com/office/drawing/2014/main" id="{B679334F-2BCC-21D0-4B14-224DD2124971}"/>
                </a:ext>
              </a:extLst>
            </p:cNvPr>
            <p:cNvSpPr txBox="1"/>
            <p:nvPr/>
          </p:nvSpPr>
          <p:spPr>
            <a:xfrm>
              <a:off x="6021670" y="751000"/>
              <a:ext cx="1636620" cy="4842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2004</a:t>
              </a:r>
            </a:p>
          </p:txBody>
        </p:sp>
        <p:sp>
          <p:nvSpPr>
            <p:cNvPr id="13" name="文字方塊 12">
              <a:extLst>
                <a:ext uri="{FF2B5EF4-FFF2-40B4-BE49-F238E27FC236}">
                  <a16:creationId xmlns:a16="http://schemas.microsoft.com/office/drawing/2014/main" id="{C4398C45-0A5F-BEBF-7A22-29ECAC59BE76}"/>
                </a:ext>
              </a:extLst>
            </p:cNvPr>
            <p:cNvSpPr txBox="1"/>
            <p:nvPr/>
          </p:nvSpPr>
          <p:spPr>
            <a:xfrm>
              <a:off x="624352" y="796399"/>
              <a:ext cx="4846688" cy="393464"/>
            </a:xfrm>
            <a:prstGeom prst="rect">
              <a:avLst/>
            </a:prstGeom>
            <a:noFill/>
          </p:spPr>
          <p:txBody>
            <a:bodyPr wrap="square">
              <a:spAutoFit/>
            </a:bodyPr>
            <a:lstStyle/>
            <a:p>
              <a:pPr lvl="0"/>
              <a:r>
                <a:rPr lang="en-US" altLang="zh-TW" sz="2000" dirty="0">
                  <a:solidFill>
                    <a:schemeClr val="tx1">
                      <a:lumMod val="50000"/>
                      <a:lumOff val="50000"/>
                    </a:schemeClr>
                  </a:solidFill>
                </a:rPr>
                <a:t>Zhongshan </a:t>
              </a:r>
              <a:r>
                <a:rPr lang="en-US" altLang="zh-TW" sz="2000" dirty="0" err="1">
                  <a:solidFill>
                    <a:schemeClr val="tx1">
                      <a:lumMod val="50000"/>
                      <a:lumOff val="50000"/>
                    </a:schemeClr>
                  </a:solidFill>
                </a:rPr>
                <a:t>Weiqiang</a:t>
              </a:r>
              <a:r>
                <a:rPr lang="en-US" altLang="zh-TW" sz="2000" dirty="0">
                  <a:solidFill>
                    <a:schemeClr val="tx1">
                      <a:lumMod val="50000"/>
                      <a:lumOff val="50000"/>
                    </a:schemeClr>
                  </a:solidFill>
                </a:rPr>
                <a:t> Technology Co., Ltd</a:t>
              </a:r>
              <a:endParaRPr lang="zh-TW" altLang="en-US" sz="2000" dirty="0">
                <a:solidFill>
                  <a:schemeClr val="tx1">
                    <a:lumMod val="50000"/>
                    <a:lumOff val="50000"/>
                  </a:schemeClr>
                </a:solidFill>
              </a:endParaRPr>
            </a:p>
          </p:txBody>
        </p:sp>
      </p:grpSp>
      <p:grpSp>
        <p:nvGrpSpPr>
          <p:cNvPr id="14" name="群組 13">
            <a:extLst>
              <a:ext uri="{FF2B5EF4-FFF2-40B4-BE49-F238E27FC236}">
                <a16:creationId xmlns:a16="http://schemas.microsoft.com/office/drawing/2014/main" id="{399C1FD6-C8C4-420B-A0EE-08DF9095BF7E}"/>
              </a:ext>
            </a:extLst>
          </p:cNvPr>
          <p:cNvGrpSpPr/>
          <p:nvPr/>
        </p:nvGrpSpPr>
        <p:grpSpPr>
          <a:xfrm>
            <a:off x="-144406" y="2419320"/>
            <a:ext cx="7935482" cy="1048733"/>
            <a:chOff x="-646237" y="682345"/>
            <a:chExt cx="7764850" cy="1809937"/>
          </a:xfrm>
        </p:grpSpPr>
        <p:sp>
          <p:nvSpPr>
            <p:cNvPr id="15" name="Oval 6">
              <a:extLst>
                <a:ext uri="{FF2B5EF4-FFF2-40B4-BE49-F238E27FC236}">
                  <a16:creationId xmlns:a16="http://schemas.microsoft.com/office/drawing/2014/main" id="{A02399A9-DB6F-9B26-7CD0-59F20794838F}"/>
                </a:ext>
              </a:extLst>
            </p:cNvPr>
            <p:cNvSpPr/>
            <p:nvPr/>
          </p:nvSpPr>
          <p:spPr>
            <a:xfrm>
              <a:off x="5576092" y="941879"/>
              <a:ext cx="290004" cy="488062"/>
            </a:xfrm>
            <a:prstGeom prst="ellipse">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0">
              <a:extLst>
                <a:ext uri="{FF2B5EF4-FFF2-40B4-BE49-F238E27FC236}">
                  <a16:creationId xmlns:a16="http://schemas.microsoft.com/office/drawing/2014/main" id="{C6FE7986-2972-E2BE-4F9E-52B456CF2E40}"/>
                </a:ext>
              </a:extLst>
            </p:cNvPr>
            <p:cNvSpPr txBox="1"/>
            <p:nvPr/>
          </p:nvSpPr>
          <p:spPr>
            <a:xfrm>
              <a:off x="6007398" y="682345"/>
              <a:ext cx="1111215" cy="902990"/>
            </a:xfrm>
            <a:prstGeom prst="rect">
              <a:avLst/>
            </a:prstGeom>
            <a:noFill/>
          </p:spPr>
          <p:txBody>
            <a:bodyPr wrap="square" rtlCol="0">
              <a:spAutoFit/>
            </a:bodyPr>
            <a:lstStyle/>
            <a:p>
              <a:pPr>
                <a:defRPr/>
              </a:pPr>
              <a:r>
                <a:rPr lang="en-US" altLang="zh-TW" sz="2800" b="1" dirty="0">
                  <a:solidFill>
                    <a:schemeClr val="tx2">
                      <a:lumMod val="50000"/>
                      <a:lumOff val="50000"/>
                    </a:schemeClr>
                  </a:solidFill>
                  <a:latin typeface="Calibri" panose="020F0502020204030204"/>
                </a:rPr>
                <a:t>2010</a:t>
              </a:r>
              <a:endParaRPr lang="zh-TW" altLang="zh-TW" sz="2800" b="1" dirty="0">
                <a:solidFill>
                  <a:schemeClr val="tx2">
                    <a:lumMod val="50000"/>
                    <a:lumOff val="50000"/>
                  </a:schemeClr>
                </a:solidFill>
                <a:latin typeface="Calibri" panose="020F0502020204030204"/>
              </a:endParaRPr>
            </a:p>
          </p:txBody>
        </p:sp>
        <p:sp>
          <p:nvSpPr>
            <p:cNvPr id="17" name="文字方塊 16">
              <a:extLst>
                <a:ext uri="{FF2B5EF4-FFF2-40B4-BE49-F238E27FC236}">
                  <a16:creationId xmlns:a16="http://schemas.microsoft.com/office/drawing/2014/main" id="{2AEDFD7A-9DCB-4503-8240-036A66900702}"/>
                </a:ext>
              </a:extLst>
            </p:cNvPr>
            <p:cNvSpPr txBox="1"/>
            <p:nvPr/>
          </p:nvSpPr>
          <p:spPr>
            <a:xfrm>
              <a:off x="-646237" y="739418"/>
              <a:ext cx="5990118" cy="1752864"/>
            </a:xfrm>
            <a:prstGeom prst="rect">
              <a:avLst/>
            </a:prstGeom>
            <a:noFill/>
          </p:spPr>
          <p:txBody>
            <a:bodyPr wrap="square">
              <a:spAutoFit/>
            </a:bodyPr>
            <a:lstStyle/>
            <a:p>
              <a:pPr algn="r">
                <a:defRPr/>
              </a:pPr>
              <a:r>
                <a:rPr lang="en-US" altLang="zh-TW" sz="2000" dirty="0">
                  <a:solidFill>
                    <a:schemeClr val="tx1">
                      <a:lumMod val="50000"/>
                      <a:lumOff val="50000"/>
                    </a:schemeClr>
                  </a:solidFill>
                </a:rPr>
                <a:t>Obtained trademark right of “Taiwan Lighting”.&amp;</a:t>
              </a:r>
              <a:r>
                <a:rPr lang="en-US" altLang="zh-TW" sz="2000" dirty="0"/>
                <a:t> </a:t>
              </a:r>
              <a:r>
                <a:rPr lang="en-US" altLang="zh-TW" sz="2000" dirty="0">
                  <a:solidFill>
                    <a:schemeClr val="tx1">
                      <a:lumMod val="50000"/>
                      <a:lumOff val="50000"/>
                    </a:schemeClr>
                  </a:solidFill>
                </a:rPr>
                <a:t>Invested Taiwan Lighting Co., Ltd. for future operating plan of the subsidiary</a:t>
              </a:r>
              <a:r>
                <a:rPr lang="en-US" altLang="zh-TW" sz="2000" dirty="0"/>
                <a:t>.</a:t>
              </a:r>
              <a:r>
                <a:rPr lang="en-US" altLang="zh-TW" sz="2000" dirty="0">
                  <a:solidFill>
                    <a:schemeClr val="tx1">
                      <a:lumMod val="50000"/>
                      <a:lumOff val="50000"/>
                    </a:schemeClr>
                  </a:solidFill>
                </a:rPr>
                <a:t> </a:t>
              </a:r>
              <a:endParaRPr lang="zh-TW" altLang="zh-TW" sz="3600" b="1" dirty="0">
                <a:solidFill>
                  <a:schemeClr val="tx1">
                    <a:lumMod val="50000"/>
                    <a:lumOff val="50000"/>
                  </a:schemeClr>
                </a:solidFill>
                <a:latin typeface="Calibri" panose="020F0502020204030204"/>
              </a:endParaRPr>
            </a:p>
          </p:txBody>
        </p:sp>
      </p:grpSp>
      <p:grpSp>
        <p:nvGrpSpPr>
          <p:cNvPr id="18" name="群組 17">
            <a:extLst>
              <a:ext uri="{FF2B5EF4-FFF2-40B4-BE49-F238E27FC236}">
                <a16:creationId xmlns:a16="http://schemas.microsoft.com/office/drawing/2014/main" id="{01F22D8C-364C-463C-C843-082BCAC0AA6D}"/>
              </a:ext>
            </a:extLst>
          </p:cNvPr>
          <p:cNvGrpSpPr/>
          <p:nvPr/>
        </p:nvGrpSpPr>
        <p:grpSpPr>
          <a:xfrm>
            <a:off x="-31804" y="3368150"/>
            <a:ext cx="7791076" cy="1845434"/>
            <a:chOff x="-575446" y="545189"/>
            <a:chExt cx="7699738" cy="2374828"/>
          </a:xfrm>
        </p:grpSpPr>
        <p:sp>
          <p:nvSpPr>
            <p:cNvPr id="19" name="Oval 6">
              <a:extLst>
                <a:ext uri="{FF2B5EF4-FFF2-40B4-BE49-F238E27FC236}">
                  <a16:creationId xmlns:a16="http://schemas.microsoft.com/office/drawing/2014/main" id="{51F78CAC-2BB8-CD66-F58C-FDACD2AAFE0C}"/>
                </a:ext>
              </a:extLst>
            </p:cNvPr>
            <p:cNvSpPr/>
            <p:nvPr/>
          </p:nvSpPr>
          <p:spPr>
            <a:xfrm>
              <a:off x="5576092" y="845648"/>
              <a:ext cx="294968" cy="294968"/>
            </a:xfrm>
            <a:prstGeom prst="ellipse">
              <a:avLst/>
            </a:prstGeom>
            <a:solidFill>
              <a:srgbClr val="FF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extBox 10">
              <a:extLst>
                <a:ext uri="{FF2B5EF4-FFF2-40B4-BE49-F238E27FC236}">
                  <a16:creationId xmlns:a16="http://schemas.microsoft.com/office/drawing/2014/main" id="{45738453-D3FE-C6B0-5F90-ACF9047C870A}"/>
                </a:ext>
              </a:extLst>
            </p:cNvPr>
            <p:cNvSpPr txBox="1"/>
            <p:nvPr/>
          </p:nvSpPr>
          <p:spPr>
            <a:xfrm>
              <a:off x="5985317" y="545189"/>
              <a:ext cx="1138975" cy="71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2012</a:t>
              </a:r>
              <a:endParaRPr kumimoji="0" lang="en-US"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endParaRPr>
            </a:p>
          </p:txBody>
        </p:sp>
        <p:sp>
          <p:nvSpPr>
            <p:cNvPr id="21" name="文字方塊 20">
              <a:extLst>
                <a:ext uri="{FF2B5EF4-FFF2-40B4-BE49-F238E27FC236}">
                  <a16:creationId xmlns:a16="http://schemas.microsoft.com/office/drawing/2014/main" id="{330637F6-3AD9-DCAE-4F98-238440CF4CE6}"/>
                </a:ext>
              </a:extLst>
            </p:cNvPr>
            <p:cNvSpPr txBox="1"/>
            <p:nvPr/>
          </p:nvSpPr>
          <p:spPr>
            <a:xfrm>
              <a:off x="-575446" y="662433"/>
              <a:ext cx="5959994" cy="2257584"/>
            </a:xfrm>
            <a:prstGeom prst="rect">
              <a:avLst/>
            </a:prstGeom>
            <a:noFill/>
          </p:spPr>
          <p:txBody>
            <a:bodyPr wrap="square">
              <a:spAutoFit/>
            </a:bodyPr>
            <a:lstStyle/>
            <a:p>
              <a:pPr algn="r">
                <a:defRPr/>
              </a:pPr>
              <a:r>
                <a:rPr lang="en-US" altLang="zh-TW" sz="2000" dirty="0">
                  <a:solidFill>
                    <a:schemeClr val="tx1">
                      <a:lumMod val="50000"/>
                      <a:lumOff val="50000"/>
                    </a:schemeClr>
                  </a:solidFill>
                </a:rPr>
                <a:t>Invested So Bright Electronics Co., Ltd. for future operating plan&amp;</a:t>
              </a:r>
              <a:br>
                <a:rPr lang="en-US" altLang="zh-TW" sz="2000" dirty="0">
                  <a:solidFill>
                    <a:schemeClr val="tx2">
                      <a:lumMod val="50000"/>
                      <a:lumOff val="50000"/>
                    </a:schemeClr>
                  </a:solidFill>
                  <a:latin typeface="標楷體" panose="03000509000000000000" pitchFamily="65" charset="-120"/>
                  <a:ea typeface="標楷體" panose="03000509000000000000" pitchFamily="65" charset="-120"/>
                </a:rPr>
              </a:br>
              <a:r>
                <a:rPr lang="en-US" altLang="zh-TW" sz="2000" dirty="0">
                  <a:solidFill>
                    <a:schemeClr val="tx1">
                      <a:lumMod val="50000"/>
                      <a:lumOff val="50000"/>
                    </a:schemeClr>
                  </a:solidFill>
                </a:rPr>
                <a:t>Remuneration Committee</a:t>
              </a:r>
              <a:endParaRPr lang="en-US" altLang="zh-TW" sz="2000" dirty="0">
                <a:solidFill>
                  <a:schemeClr val="tx1">
                    <a:lumMod val="50000"/>
                    <a:lumOff val="50000"/>
                  </a:schemeClr>
                </a:solidFill>
                <a:hlinkClick r:id="rId5">
                  <a:extLst>
                    <a:ext uri="{A12FA001-AC4F-418D-AE19-62706E023703}">
                      <ahyp:hlinkClr xmlns:ahyp="http://schemas.microsoft.com/office/drawing/2018/hyperlinkcolor" val="tx"/>
                    </a:ext>
                  </a:extLst>
                </a:hlinkClick>
              </a:endParaRPr>
            </a:p>
            <a:p>
              <a:pPr algn="r">
                <a:defRPr/>
              </a:pPr>
              <a:br>
                <a:rPr lang="zh-TW" altLang="en-US" sz="2400" dirty="0"/>
              </a:br>
              <a:r>
                <a:rPr lang="zh-TW" altLang="en-US" sz="2400" b="0" i="0" dirty="0">
                  <a:solidFill>
                    <a:srgbClr val="444444"/>
                  </a:solidFill>
                  <a:effectLst/>
                  <a:latin typeface="微軟正黑體" panose="020B0604030504040204" pitchFamily="34" charset="-120"/>
                  <a:ea typeface="微軟正黑體" panose="020B0604030504040204" pitchFamily="34" charset="-120"/>
                </a:rPr>
                <a:t> </a:t>
              </a:r>
              <a:endParaRPr lang="zh-TW" altLang="zh-TW" sz="2400" b="1" dirty="0">
                <a:solidFill>
                  <a:schemeClr val="tx2">
                    <a:lumMod val="50000"/>
                    <a:lumOff val="50000"/>
                  </a:schemeClr>
                </a:solidFill>
                <a:latin typeface="Calibri" panose="020F0502020204030204"/>
              </a:endParaRPr>
            </a:p>
          </p:txBody>
        </p:sp>
      </p:grpSp>
      <p:grpSp>
        <p:nvGrpSpPr>
          <p:cNvPr id="22" name="群組 21">
            <a:extLst>
              <a:ext uri="{FF2B5EF4-FFF2-40B4-BE49-F238E27FC236}">
                <a16:creationId xmlns:a16="http://schemas.microsoft.com/office/drawing/2014/main" id="{3EED96AC-F2AE-5822-399F-06147A78BBD8}"/>
              </a:ext>
            </a:extLst>
          </p:cNvPr>
          <p:cNvGrpSpPr/>
          <p:nvPr/>
        </p:nvGrpSpPr>
        <p:grpSpPr>
          <a:xfrm>
            <a:off x="-278294" y="4380905"/>
            <a:ext cx="9109072" cy="1103109"/>
            <a:chOff x="-828173" y="545189"/>
            <a:chExt cx="8977104" cy="1486577"/>
          </a:xfrm>
        </p:grpSpPr>
        <p:sp>
          <p:nvSpPr>
            <p:cNvPr id="23" name="Oval 6">
              <a:extLst>
                <a:ext uri="{FF2B5EF4-FFF2-40B4-BE49-F238E27FC236}">
                  <a16:creationId xmlns:a16="http://schemas.microsoft.com/office/drawing/2014/main" id="{A27CE133-C677-95C5-D74B-439786972A3A}"/>
                </a:ext>
              </a:extLst>
            </p:cNvPr>
            <p:cNvSpPr/>
            <p:nvPr/>
          </p:nvSpPr>
          <p:spPr>
            <a:xfrm>
              <a:off x="5576092" y="845648"/>
              <a:ext cx="294968" cy="294968"/>
            </a:xfrm>
            <a:prstGeom prst="ellipse">
              <a:avLst/>
            </a:prstGeom>
            <a:solidFill>
              <a:srgbClr val="FF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TextBox 10">
              <a:extLst>
                <a:ext uri="{FF2B5EF4-FFF2-40B4-BE49-F238E27FC236}">
                  <a16:creationId xmlns:a16="http://schemas.microsoft.com/office/drawing/2014/main" id="{A76619D3-0923-8704-2CB0-2E9751EB4DC6}"/>
                </a:ext>
              </a:extLst>
            </p:cNvPr>
            <p:cNvSpPr txBox="1"/>
            <p:nvPr/>
          </p:nvSpPr>
          <p:spPr>
            <a:xfrm>
              <a:off x="5985316" y="545189"/>
              <a:ext cx="2163615" cy="7129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2013&amp;2014</a:t>
              </a:r>
              <a:endParaRPr kumimoji="0" lang="en-US" sz="30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endParaRPr>
            </a:p>
          </p:txBody>
        </p:sp>
        <p:sp>
          <p:nvSpPr>
            <p:cNvPr id="25" name="文字方塊 24">
              <a:extLst>
                <a:ext uri="{FF2B5EF4-FFF2-40B4-BE49-F238E27FC236}">
                  <a16:creationId xmlns:a16="http://schemas.microsoft.com/office/drawing/2014/main" id="{AE619FAE-B48B-73B1-A6BB-948557FD1814}"/>
                </a:ext>
              </a:extLst>
            </p:cNvPr>
            <p:cNvSpPr txBox="1"/>
            <p:nvPr/>
          </p:nvSpPr>
          <p:spPr>
            <a:xfrm>
              <a:off x="-828173" y="645531"/>
              <a:ext cx="6229643" cy="1386235"/>
            </a:xfrm>
            <a:prstGeom prst="rect">
              <a:avLst/>
            </a:prstGeom>
            <a:noFill/>
          </p:spPr>
          <p:txBody>
            <a:bodyPr wrap="square">
              <a:spAutoFit/>
            </a:bodyPr>
            <a:lstStyle/>
            <a:p>
              <a:pPr algn="r">
                <a:defRPr/>
              </a:pPr>
              <a:r>
                <a:rPr lang="en-US" altLang="zh-TW" sz="200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a:t>
              </a:r>
              <a:r>
                <a:rPr lang="en-US" altLang="zh-TW" sz="2000" dirty="0" err="1">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sz="2000" dirty="0">
                  <a:solidFill>
                    <a:schemeClr val="tx1">
                      <a:lumMod val="50000"/>
                      <a:lumOff val="50000"/>
                    </a:schemeClr>
                  </a:solidFill>
                  <a:latin typeface="Tahoma" panose="020B0604030504040204" pitchFamily="34" charset="0"/>
                  <a:ea typeface="Tahoma" panose="020B0604030504040204" pitchFamily="34" charset="0"/>
                  <a:cs typeface="Tahoma" panose="020B0604030504040204" pitchFamily="34" charset="0"/>
                </a:rPr>
                <a:t> Technology Co., Ltd. </a:t>
              </a:r>
              <a:r>
                <a:rPr lang="en-US" altLang="zh-TW" sz="2000" kern="100" dirty="0">
                  <a:solidFill>
                    <a:schemeClr val="tx1">
                      <a:lumMod val="50000"/>
                      <a:lumOff val="50000"/>
                    </a:schemeClr>
                  </a:solidFill>
                  <a:effectLst/>
                  <a:latin typeface="Times New Roman" panose="02020603050405020304" pitchFamily="18" charset="0"/>
                  <a:ea typeface="標楷體" panose="03000509000000000000" pitchFamily="65" charset="-120"/>
                </a:rPr>
                <a:t>&amp;</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Technology Co., Ltd.</a:t>
              </a:r>
              <a:br>
                <a:rPr lang="zh-TW" altLang="en-US" sz="2400" dirty="0">
                  <a:solidFill>
                    <a:schemeClr val="tx1">
                      <a:lumMod val="50000"/>
                      <a:lumOff val="50000"/>
                    </a:schemeClr>
                  </a:solidFill>
                </a:rPr>
              </a:br>
              <a:r>
                <a:rPr lang="zh-TW" altLang="en-US" sz="2400" b="0" i="0" dirty="0">
                  <a:solidFill>
                    <a:srgbClr val="444444"/>
                  </a:solidFill>
                  <a:effectLst/>
                  <a:latin typeface="微軟正黑體" panose="020B0604030504040204" pitchFamily="34" charset="-120"/>
                  <a:ea typeface="微軟正黑體" panose="020B0604030504040204" pitchFamily="34" charset="-120"/>
                </a:rPr>
                <a:t> </a:t>
              </a:r>
              <a:endParaRPr lang="zh-TW" altLang="zh-TW" sz="2400" b="1" dirty="0">
                <a:solidFill>
                  <a:schemeClr val="tx2">
                    <a:lumMod val="50000"/>
                    <a:lumOff val="50000"/>
                  </a:schemeClr>
                </a:solidFill>
                <a:latin typeface="Calibri" panose="020F0502020204030204"/>
              </a:endParaRPr>
            </a:p>
          </p:txBody>
        </p:sp>
      </p:grpSp>
      <p:grpSp>
        <p:nvGrpSpPr>
          <p:cNvPr id="26" name="群組 25">
            <a:extLst>
              <a:ext uri="{FF2B5EF4-FFF2-40B4-BE49-F238E27FC236}">
                <a16:creationId xmlns:a16="http://schemas.microsoft.com/office/drawing/2014/main" id="{3E61B69B-C0CD-03BA-70C0-CBEF21A4F0DC}"/>
              </a:ext>
            </a:extLst>
          </p:cNvPr>
          <p:cNvGrpSpPr/>
          <p:nvPr/>
        </p:nvGrpSpPr>
        <p:grpSpPr>
          <a:xfrm>
            <a:off x="-174911" y="5104104"/>
            <a:ext cx="9000828" cy="847415"/>
            <a:chOff x="-721497" y="545189"/>
            <a:chExt cx="8870428" cy="1090509"/>
          </a:xfrm>
        </p:grpSpPr>
        <p:sp>
          <p:nvSpPr>
            <p:cNvPr id="27" name="Oval 6">
              <a:extLst>
                <a:ext uri="{FF2B5EF4-FFF2-40B4-BE49-F238E27FC236}">
                  <a16:creationId xmlns:a16="http://schemas.microsoft.com/office/drawing/2014/main" id="{CEF877BC-0A61-243D-7BF0-764089289681}"/>
                </a:ext>
              </a:extLst>
            </p:cNvPr>
            <p:cNvSpPr/>
            <p:nvPr/>
          </p:nvSpPr>
          <p:spPr>
            <a:xfrm>
              <a:off x="5576092" y="845648"/>
              <a:ext cx="294968" cy="294968"/>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TextBox 10">
              <a:extLst>
                <a:ext uri="{FF2B5EF4-FFF2-40B4-BE49-F238E27FC236}">
                  <a16:creationId xmlns:a16="http://schemas.microsoft.com/office/drawing/2014/main" id="{B5A72319-1644-F791-3D4D-BF78E9BFA91E}"/>
                </a:ext>
              </a:extLst>
            </p:cNvPr>
            <p:cNvSpPr txBox="1"/>
            <p:nvPr/>
          </p:nvSpPr>
          <p:spPr>
            <a:xfrm>
              <a:off x="5985316" y="545189"/>
              <a:ext cx="2163615" cy="752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rPr>
                <a:t>2017&amp;2018</a:t>
              </a:r>
              <a:endParaRPr kumimoji="0" lang="en-US" sz="3200" b="1" i="0" u="none" strike="noStrike" kern="1200" cap="none" spc="0" normalizeH="0" baseline="0" noProof="0" dirty="0">
                <a:ln>
                  <a:noFill/>
                </a:ln>
                <a:solidFill>
                  <a:schemeClr val="tx2">
                    <a:lumMod val="50000"/>
                    <a:lumOff val="50000"/>
                  </a:schemeClr>
                </a:solidFill>
                <a:effectLst/>
                <a:uLnTx/>
                <a:uFillTx/>
                <a:latin typeface="Calibri" panose="020F0502020204030204"/>
                <a:ea typeface="+mn-ea"/>
                <a:cs typeface="+mn-cs"/>
              </a:endParaRPr>
            </a:p>
          </p:txBody>
        </p:sp>
        <p:sp>
          <p:nvSpPr>
            <p:cNvPr id="29" name="文字方塊 28">
              <a:extLst>
                <a:ext uri="{FF2B5EF4-FFF2-40B4-BE49-F238E27FC236}">
                  <a16:creationId xmlns:a16="http://schemas.microsoft.com/office/drawing/2014/main" id="{8C526BA7-FCA6-4439-E05A-F97FE5FEBEEA}"/>
                </a:ext>
              </a:extLst>
            </p:cNvPr>
            <p:cNvSpPr txBox="1"/>
            <p:nvPr/>
          </p:nvSpPr>
          <p:spPr>
            <a:xfrm>
              <a:off x="-721497" y="645531"/>
              <a:ext cx="6122967" cy="990167"/>
            </a:xfrm>
            <a:prstGeom prst="rect">
              <a:avLst/>
            </a:prstGeom>
            <a:noFill/>
          </p:spPr>
          <p:txBody>
            <a:bodyPr wrap="square">
              <a:spAutoFit/>
            </a:bodyPr>
            <a:lstStyle/>
            <a:p>
              <a:pPr algn="r">
                <a:defRPr/>
              </a:pP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kern="100" dirty="0" err="1">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2000" kern="100" dirty="0">
                  <a:solidFill>
                    <a:schemeClr val="tx1">
                      <a:lumMod val="50000"/>
                      <a:lumOff val="50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2000" dirty="0">
                  <a:solidFill>
                    <a:schemeClr val="tx1">
                      <a:lumMod val="50000"/>
                      <a:lumOff val="50000"/>
                    </a:schemeClr>
                  </a:solidFill>
                </a:rPr>
                <a:t>extended plant, and equipment</a:t>
              </a:r>
              <a:br>
                <a:rPr lang="zh-TW" altLang="en-US" sz="2400" dirty="0">
                  <a:solidFill>
                    <a:schemeClr val="tx1">
                      <a:lumMod val="50000"/>
                      <a:lumOff val="50000"/>
                    </a:schemeClr>
                  </a:solidFill>
                </a:rPr>
              </a:br>
              <a:r>
                <a:rPr lang="zh-TW" altLang="en-US" sz="2400" b="0" i="0" dirty="0">
                  <a:solidFill>
                    <a:schemeClr val="tx1">
                      <a:lumMod val="50000"/>
                      <a:lumOff val="50000"/>
                    </a:schemeClr>
                  </a:solidFill>
                  <a:effectLst/>
                  <a:latin typeface="微軟正黑體" panose="020B0604030504040204" pitchFamily="34" charset="-120"/>
                  <a:ea typeface="微軟正黑體" panose="020B0604030504040204" pitchFamily="34" charset="-120"/>
                </a:rPr>
                <a:t> </a:t>
              </a:r>
              <a:endParaRPr lang="zh-TW" altLang="zh-TW" sz="2400" b="1" dirty="0">
                <a:solidFill>
                  <a:schemeClr val="tx1">
                    <a:lumMod val="50000"/>
                    <a:lumOff val="50000"/>
                  </a:schemeClr>
                </a:solidFill>
                <a:latin typeface="Calibri" panose="020F0502020204030204"/>
              </a:endParaRPr>
            </a:p>
          </p:txBody>
        </p:sp>
      </p:grpSp>
      <p:grpSp>
        <p:nvGrpSpPr>
          <p:cNvPr id="30" name="群組 29">
            <a:extLst>
              <a:ext uri="{FF2B5EF4-FFF2-40B4-BE49-F238E27FC236}">
                <a16:creationId xmlns:a16="http://schemas.microsoft.com/office/drawing/2014/main" id="{D55A99A8-1196-0F4C-E4BB-C64384C691DB}"/>
              </a:ext>
            </a:extLst>
          </p:cNvPr>
          <p:cNvGrpSpPr/>
          <p:nvPr/>
        </p:nvGrpSpPr>
        <p:grpSpPr>
          <a:xfrm>
            <a:off x="0" y="5744188"/>
            <a:ext cx="8825917" cy="584775"/>
            <a:chOff x="-534787" y="663641"/>
            <a:chExt cx="8698051" cy="752527"/>
          </a:xfrm>
        </p:grpSpPr>
        <p:sp>
          <p:nvSpPr>
            <p:cNvPr id="31" name="Oval 6">
              <a:extLst>
                <a:ext uri="{FF2B5EF4-FFF2-40B4-BE49-F238E27FC236}">
                  <a16:creationId xmlns:a16="http://schemas.microsoft.com/office/drawing/2014/main" id="{09ED922F-BA16-A52D-C280-B9ED473B4884}"/>
                </a:ext>
              </a:extLst>
            </p:cNvPr>
            <p:cNvSpPr/>
            <p:nvPr/>
          </p:nvSpPr>
          <p:spPr>
            <a:xfrm>
              <a:off x="5576092" y="944682"/>
              <a:ext cx="294968" cy="294967"/>
            </a:xfrm>
            <a:prstGeom prst="ellipse">
              <a:avLst/>
            </a:prstGeom>
            <a:solidFill>
              <a:srgbClr val="FF99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2" name="TextBox 10">
              <a:extLst>
                <a:ext uri="{FF2B5EF4-FFF2-40B4-BE49-F238E27FC236}">
                  <a16:creationId xmlns:a16="http://schemas.microsoft.com/office/drawing/2014/main" id="{80DE7CB4-FD2C-9491-C127-F4EA61B43E53}"/>
                </a:ext>
              </a:extLst>
            </p:cNvPr>
            <p:cNvSpPr txBox="1"/>
            <p:nvPr/>
          </p:nvSpPr>
          <p:spPr>
            <a:xfrm>
              <a:off x="5999649" y="663641"/>
              <a:ext cx="2163615" cy="7525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3200" b="1" i="0" u="none" strike="noStrike" kern="1200" cap="none" spc="0" normalizeH="0" baseline="0" noProof="0" dirty="0">
                  <a:ln>
                    <a:noFill/>
                  </a:ln>
                  <a:solidFill>
                    <a:schemeClr val="bg2"/>
                  </a:solidFill>
                  <a:effectLst/>
                  <a:uLnTx/>
                  <a:uFillTx/>
                  <a:latin typeface="Calibri" panose="020F0502020204030204"/>
                  <a:ea typeface="+mn-ea"/>
                  <a:cs typeface="+mn-cs"/>
                </a:rPr>
                <a:t>2020</a:t>
              </a:r>
              <a:endParaRPr kumimoji="0" lang="en-US" sz="3200" b="1" i="0" u="none" strike="noStrike" kern="1200" cap="none" spc="0" normalizeH="0" baseline="0" noProof="0" dirty="0">
                <a:ln>
                  <a:noFill/>
                </a:ln>
                <a:solidFill>
                  <a:schemeClr val="bg2"/>
                </a:solidFill>
                <a:effectLst/>
                <a:uLnTx/>
                <a:uFillTx/>
                <a:latin typeface="Calibri" panose="020F0502020204030204"/>
                <a:ea typeface="+mn-ea"/>
                <a:cs typeface="+mn-cs"/>
              </a:endParaRPr>
            </a:p>
          </p:txBody>
        </p:sp>
        <p:sp>
          <p:nvSpPr>
            <p:cNvPr id="33" name="文字方塊 32">
              <a:extLst>
                <a:ext uri="{FF2B5EF4-FFF2-40B4-BE49-F238E27FC236}">
                  <a16:creationId xmlns:a16="http://schemas.microsoft.com/office/drawing/2014/main" id="{2D644C43-D615-D0E2-9F57-7B22B74DE27D}"/>
                </a:ext>
              </a:extLst>
            </p:cNvPr>
            <p:cNvSpPr txBox="1"/>
            <p:nvPr/>
          </p:nvSpPr>
          <p:spPr>
            <a:xfrm>
              <a:off x="-534787" y="702163"/>
              <a:ext cx="5985544" cy="514888"/>
            </a:xfrm>
            <a:prstGeom prst="rect">
              <a:avLst/>
            </a:prstGeom>
            <a:noFill/>
          </p:spPr>
          <p:txBody>
            <a:bodyPr wrap="square">
              <a:spAutoFit/>
            </a:bodyPr>
            <a:lstStyle/>
            <a:p>
              <a:pPr algn="r">
                <a:defRPr/>
              </a:pPr>
              <a:r>
                <a:rPr lang="en-US" altLang="zh-TW" sz="2000" b="1" dirty="0">
                  <a:solidFill>
                    <a:schemeClr val="tx2">
                      <a:lumMod val="50000"/>
                      <a:lumOff val="50000"/>
                    </a:schemeClr>
                  </a:solidFill>
                  <a:latin typeface="Calibri" panose="020F0502020204030204"/>
                </a:rPr>
                <a:t>Vietnam Yeh-Chiang Technology Company Limited</a:t>
              </a:r>
              <a:endParaRPr lang="zh-TW" altLang="zh-TW" sz="2000" b="1" dirty="0">
                <a:solidFill>
                  <a:schemeClr val="tx2">
                    <a:lumMod val="50000"/>
                    <a:lumOff val="50000"/>
                  </a:schemeClr>
                </a:solidFill>
                <a:latin typeface="Calibri" panose="020F0502020204030204"/>
              </a:endParaRPr>
            </a:p>
          </p:txBody>
        </p:sp>
      </p:grpSp>
    </p:spTree>
    <p:extLst>
      <p:ext uri="{BB962C8B-B14F-4D97-AF65-F5344CB8AC3E}">
        <p14:creationId xmlns:p14="http://schemas.microsoft.com/office/powerpoint/2010/main" val="155094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5" name="文字版面配置區 4">
            <a:extLst>
              <a:ext uri="{FF2B5EF4-FFF2-40B4-BE49-F238E27FC236}">
                <a16:creationId xmlns:a16="http://schemas.microsoft.com/office/drawing/2014/main" id="{62A91FCC-50A5-6C94-027B-D8BAC2B87372}"/>
              </a:ext>
            </a:extLst>
          </p:cNvPr>
          <p:cNvSpPr>
            <a:spLocks noGrp="1"/>
          </p:cNvSpPr>
          <p:nvPr>
            <p:ph type="body" idx="1"/>
          </p:nvPr>
        </p:nvSpPr>
        <p:spPr>
          <a:xfrm>
            <a:off x="4341707" y="4778501"/>
            <a:ext cx="3723463" cy="404916"/>
          </a:xfrm>
        </p:spPr>
        <p:txBody>
          <a:bodyPr/>
          <a:lstStyle/>
          <a:p>
            <a:r>
              <a:rPr lang="en-US" altLang="zh-TW" sz="1600"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sz="1600"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sz="1600"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sz="1600"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Technology Co., Ltd.</a:t>
            </a:r>
            <a:endParaRPr lang="zh-TW" altLang="en-US" sz="1800" dirty="0">
              <a:latin typeface="標楷體" panose="03000509000000000000" pitchFamily="65" charset="-120"/>
              <a:ea typeface="標楷體" panose="03000509000000000000" pitchFamily="65" charset="-120"/>
            </a:endParaRPr>
          </a:p>
        </p:txBody>
      </p:sp>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9" name="文字版面配置區 8">
            <a:extLst>
              <a:ext uri="{FF2B5EF4-FFF2-40B4-BE49-F238E27FC236}">
                <a16:creationId xmlns:a16="http://schemas.microsoft.com/office/drawing/2014/main" id="{659458C5-14B1-3FEA-8923-03DF21FE5C03}"/>
              </a:ext>
            </a:extLst>
          </p:cNvPr>
          <p:cNvSpPr txBox="1">
            <a:spLocks/>
          </p:cNvSpPr>
          <p:nvPr/>
        </p:nvSpPr>
        <p:spPr bwMode="auto">
          <a:xfrm>
            <a:off x="784954" y="1506629"/>
            <a:ext cx="10363200" cy="499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r>
              <a:rPr lang="en-US" altLang="zh-TW" sz="40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Factory Overview</a:t>
            </a:r>
            <a:endParaRPr lang="zh-TW" altLang="en-US" sz="40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endParaRPr>
          </a:p>
        </p:txBody>
      </p:sp>
      <p:pic>
        <p:nvPicPr>
          <p:cNvPr id="11" name="圖片 10">
            <a:extLst>
              <a:ext uri="{FF2B5EF4-FFF2-40B4-BE49-F238E27FC236}">
                <a16:creationId xmlns:a16="http://schemas.microsoft.com/office/drawing/2014/main" id="{9C525212-9F07-1F04-E8CE-7B9523AE5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4399" y="5251203"/>
            <a:ext cx="2754033" cy="1329798"/>
          </a:xfrm>
          <a:prstGeom prst="rect">
            <a:avLst/>
          </a:prstGeom>
        </p:spPr>
      </p:pic>
      <p:sp>
        <p:nvSpPr>
          <p:cNvPr id="13" name="文字方塊 12">
            <a:extLst>
              <a:ext uri="{FF2B5EF4-FFF2-40B4-BE49-F238E27FC236}">
                <a16:creationId xmlns:a16="http://schemas.microsoft.com/office/drawing/2014/main" id="{2230FD5D-5704-EAC0-68E8-38F8B511F354}"/>
              </a:ext>
            </a:extLst>
          </p:cNvPr>
          <p:cNvSpPr txBox="1"/>
          <p:nvPr/>
        </p:nvSpPr>
        <p:spPr>
          <a:xfrm>
            <a:off x="613612" y="4881871"/>
            <a:ext cx="3513220" cy="307777"/>
          </a:xfrm>
          <a:prstGeom prst="rect">
            <a:avLst/>
          </a:prstGeom>
          <a:noFill/>
        </p:spPr>
        <p:txBody>
          <a:bodyPr wrap="square">
            <a:spAutoFit/>
          </a:bodyPr>
          <a:lstStyle/>
          <a:p>
            <a:r>
              <a:rPr lang="en-US" altLang="zh-TW" sz="1400" dirty="0">
                <a:solidFill>
                  <a:schemeClr val="bg2">
                    <a:lumMod val="75000"/>
                  </a:schemeClr>
                </a:solidFill>
              </a:rPr>
              <a:t>Zhongshan </a:t>
            </a:r>
            <a:r>
              <a:rPr lang="en-US" altLang="zh-TW" sz="1400" dirty="0" err="1">
                <a:solidFill>
                  <a:schemeClr val="bg2">
                    <a:lumMod val="75000"/>
                  </a:schemeClr>
                </a:solidFill>
              </a:rPr>
              <a:t>Weiqiang</a:t>
            </a:r>
            <a:r>
              <a:rPr lang="en-US" altLang="zh-TW" sz="1400" dirty="0">
                <a:solidFill>
                  <a:schemeClr val="bg2">
                    <a:lumMod val="75000"/>
                  </a:schemeClr>
                </a:solidFill>
              </a:rPr>
              <a:t> Technology Co., Ltd.</a:t>
            </a:r>
            <a:endParaRPr lang="zh-TW" altLang="en-US" sz="1400" dirty="0">
              <a:solidFill>
                <a:schemeClr val="bg2">
                  <a:lumMod val="75000"/>
                </a:schemeClr>
              </a:solidFill>
            </a:endParaRPr>
          </a:p>
        </p:txBody>
      </p:sp>
      <p:sp>
        <p:nvSpPr>
          <p:cNvPr id="14" name="文字版面配置區 8">
            <a:extLst>
              <a:ext uri="{FF2B5EF4-FFF2-40B4-BE49-F238E27FC236}">
                <a16:creationId xmlns:a16="http://schemas.microsoft.com/office/drawing/2014/main" id="{76F04343-A842-25AF-782D-0541CE78D654}"/>
              </a:ext>
            </a:extLst>
          </p:cNvPr>
          <p:cNvSpPr txBox="1">
            <a:spLocks/>
          </p:cNvSpPr>
          <p:nvPr/>
        </p:nvSpPr>
        <p:spPr bwMode="auto">
          <a:xfrm>
            <a:off x="1139430" y="2181704"/>
            <a:ext cx="1061060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rPr>
              <a:t>Zhongshan </a:t>
            </a:r>
            <a:r>
              <a:rPr lang="en-US" altLang="zh-TW" dirty="0" err="1">
                <a:solidFill>
                  <a:schemeClr val="bg2">
                    <a:lumMod val="75000"/>
                  </a:schemeClr>
                </a:solidFill>
              </a:rPr>
              <a:t>Weiqiang</a:t>
            </a:r>
            <a:r>
              <a:rPr lang="en-US" altLang="zh-TW" dirty="0">
                <a:solidFill>
                  <a:schemeClr val="bg2">
                    <a:lumMod val="75000"/>
                  </a:schemeClr>
                </a:solidFill>
              </a:rPr>
              <a:t> Technology Co., Ltd.</a:t>
            </a:r>
            <a:r>
              <a:rPr lang="zh-TW" altLang="en-US"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 Z</a:t>
            </a:r>
            <a:r>
              <a:rPr lang="en-US" altLang="zh-TW" dirty="0">
                <a:solidFill>
                  <a:schemeClr val="bg2">
                    <a:lumMod val="75000"/>
                  </a:schemeClr>
                </a:solidFill>
              </a:rPr>
              <a:t>hongshan City, </a:t>
            </a:r>
            <a:r>
              <a:rPr lang="en-US" altLang="zh-TW" kern="100" dirty="0">
                <a:solidFill>
                  <a:schemeClr val="bg2">
                    <a:lumMod val="75000"/>
                  </a:schemeClr>
                </a:solidFill>
                <a:latin typeface="Times New Roman" panose="02020603050405020304" pitchFamily="18" charset="0"/>
                <a:ea typeface="標楷體" panose="03000509000000000000" pitchFamily="65" charset="-120"/>
                <a:cs typeface="Times New Roman" panose="02020603050405020304" pitchFamily="18" charset="0"/>
              </a:rPr>
              <a:t>Guangdong, China</a:t>
            </a:r>
            <a:endParaRPr lang="zh-TW" altLang="en-US" dirty="0">
              <a:solidFill>
                <a:schemeClr val="bg2">
                  <a:lumMod val="75000"/>
                </a:schemeClr>
              </a:solidFill>
            </a:endParaRPr>
          </a:p>
        </p:txBody>
      </p:sp>
      <p:pic>
        <p:nvPicPr>
          <p:cNvPr id="16" name="圖片 15">
            <a:extLst>
              <a:ext uri="{FF2B5EF4-FFF2-40B4-BE49-F238E27FC236}">
                <a16:creationId xmlns:a16="http://schemas.microsoft.com/office/drawing/2014/main" id="{0D3FD466-908B-A4FE-C119-32904D4371C8}"/>
              </a:ext>
            </a:extLst>
          </p:cNvPr>
          <p:cNvPicPr>
            <a:picLocks noChangeAspect="1"/>
          </p:cNvPicPr>
          <p:nvPr/>
        </p:nvPicPr>
        <p:blipFill rotWithShape="1">
          <a:blip r:embed="rId6">
            <a:extLst>
              <a:ext uri="{28A0092B-C50C-407E-A947-70E740481C1C}">
                <a14:useLocalDpi xmlns:a14="http://schemas.microsoft.com/office/drawing/2010/main" val="0"/>
              </a:ext>
            </a:extLst>
          </a:blip>
          <a:srcRect b="8736"/>
          <a:stretch/>
        </p:blipFill>
        <p:spPr>
          <a:xfrm>
            <a:off x="4714454" y="5242549"/>
            <a:ext cx="2591790" cy="1329798"/>
          </a:xfrm>
          <a:prstGeom prst="rect">
            <a:avLst/>
          </a:prstGeom>
        </p:spPr>
      </p:pic>
      <p:pic>
        <p:nvPicPr>
          <p:cNvPr id="3" name="圖片 2">
            <a:extLst>
              <a:ext uri="{FF2B5EF4-FFF2-40B4-BE49-F238E27FC236}">
                <a16:creationId xmlns:a16="http://schemas.microsoft.com/office/drawing/2014/main" id="{E8DA610B-DA84-5174-A418-6DE3C367E62E}"/>
              </a:ext>
            </a:extLst>
          </p:cNvPr>
          <p:cNvPicPr>
            <a:picLocks noChangeAspect="1"/>
          </p:cNvPicPr>
          <p:nvPr/>
        </p:nvPicPr>
        <p:blipFill rotWithShape="1">
          <a:blip r:embed="rId7">
            <a:extLst>
              <a:ext uri="{28A0092B-C50C-407E-A947-70E740481C1C}">
                <a14:useLocalDpi xmlns:a14="http://schemas.microsoft.com/office/drawing/2010/main" val="0"/>
              </a:ext>
            </a:extLst>
          </a:blip>
          <a:srcRect t="596" b="22393"/>
          <a:stretch/>
        </p:blipFill>
        <p:spPr>
          <a:xfrm>
            <a:off x="8523570" y="5220676"/>
            <a:ext cx="2911374" cy="1373543"/>
          </a:xfrm>
          <a:prstGeom prst="rect">
            <a:avLst/>
          </a:prstGeom>
        </p:spPr>
      </p:pic>
      <p:sp>
        <p:nvSpPr>
          <p:cNvPr id="12" name="文字版面配置區 4">
            <a:extLst>
              <a:ext uri="{FF2B5EF4-FFF2-40B4-BE49-F238E27FC236}">
                <a16:creationId xmlns:a16="http://schemas.microsoft.com/office/drawing/2014/main" id="{25DB2AE5-2890-5D88-DA22-F1A2FA0F3A78}"/>
              </a:ext>
            </a:extLst>
          </p:cNvPr>
          <p:cNvSpPr txBox="1">
            <a:spLocks/>
          </p:cNvSpPr>
          <p:nvPr/>
        </p:nvSpPr>
        <p:spPr bwMode="auto">
          <a:xfrm>
            <a:off x="7944538" y="4857830"/>
            <a:ext cx="4159231" cy="325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r>
              <a:rPr lang="en-US" altLang="zh-TW" sz="1600"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sz="1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TW" sz="1600"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sz="16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Technology Co., Ltd.</a:t>
            </a:r>
            <a:endParaRPr lang="zh-TW" altLang="en-US" sz="1800" kern="0" dirty="0">
              <a:latin typeface="標楷體" panose="03000509000000000000" pitchFamily="65" charset="-120"/>
              <a:ea typeface="標楷體" panose="03000509000000000000" pitchFamily="65" charset="-120"/>
            </a:endParaRPr>
          </a:p>
        </p:txBody>
      </p:sp>
      <p:sp>
        <p:nvSpPr>
          <p:cNvPr id="15" name="文字版面配置區 8">
            <a:extLst>
              <a:ext uri="{FF2B5EF4-FFF2-40B4-BE49-F238E27FC236}">
                <a16:creationId xmlns:a16="http://schemas.microsoft.com/office/drawing/2014/main" id="{5989206A-3514-7A72-4D9F-AB757149D4B0}"/>
              </a:ext>
            </a:extLst>
          </p:cNvPr>
          <p:cNvSpPr txBox="1">
            <a:spLocks/>
          </p:cNvSpPr>
          <p:nvPr/>
        </p:nvSpPr>
        <p:spPr bwMode="auto">
          <a:xfrm>
            <a:off x="1146821" y="2922582"/>
            <a:ext cx="10113233" cy="338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Yexian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Weiqiang</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Pingdingshan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City, </a:t>
            </a:r>
            <a:r>
              <a:rPr lang="en-US" altLang="zh-TW" kern="100" dirty="0">
                <a:solidFill>
                  <a:schemeClr val="bg2">
                    <a:lumMod val="75000"/>
                  </a:schemeClr>
                </a:solidFill>
                <a:effectLst/>
                <a:latin typeface="Tahoma" panose="020B0604030504040204" pitchFamily="34" charset="0"/>
                <a:ea typeface="標楷體" panose="03000509000000000000" pitchFamily="65" charset="-120"/>
                <a:cs typeface="Tahoma" panose="020B0604030504040204" pitchFamily="34" charset="0"/>
              </a:rPr>
              <a:t>Henan</a:t>
            </a:r>
            <a:r>
              <a:rPr lang="en-US" altLang="zh-TW" kern="1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China</a:t>
            </a:r>
            <a:endParaRPr lang="zh-TW" altLang="en-US" dirty="0">
              <a:solidFill>
                <a:schemeClr val="bg2">
                  <a:lumMod val="75000"/>
                </a:schemeClr>
              </a:solidFill>
              <a:latin typeface="Tahoma" panose="020B0604030504040204" pitchFamily="34" charset="0"/>
              <a:cs typeface="Tahoma" panose="020B0604030504040204" pitchFamily="34" charset="0"/>
            </a:endParaRPr>
          </a:p>
        </p:txBody>
      </p:sp>
      <p:sp>
        <p:nvSpPr>
          <p:cNvPr id="17" name="文字版面配置區 8">
            <a:extLst>
              <a:ext uri="{FF2B5EF4-FFF2-40B4-BE49-F238E27FC236}">
                <a16:creationId xmlns:a16="http://schemas.microsoft.com/office/drawing/2014/main" id="{F73B5324-5087-55BD-DDB7-D2E8BE808617}"/>
              </a:ext>
            </a:extLst>
          </p:cNvPr>
          <p:cNvSpPr txBox="1">
            <a:spLocks/>
          </p:cNvSpPr>
          <p:nvPr/>
        </p:nvSpPr>
        <p:spPr bwMode="auto">
          <a:xfrm>
            <a:off x="1139430" y="3289972"/>
            <a:ext cx="1027176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Pingdingshan</a:t>
            </a: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a:t>
            </a:r>
            <a:r>
              <a:rPr lang="en-US" altLang="zh-TW" dirty="0" err="1">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Yeqiang</a:t>
            </a: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a:t>
            </a:r>
            <a:r>
              <a:rPr lang="en-US" altLang="zh-TW" kern="100" dirty="0" err="1">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Pingdingshan</a:t>
            </a:r>
            <a:r>
              <a:rPr lang="en-US" altLang="zh-TW" kern="100" dirty="0">
                <a:solidFill>
                  <a:schemeClr val="bg2">
                    <a:lumMod val="75000"/>
                  </a:schemeClr>
                </a:solidFill>
                <a:effectLst/>
                <a:latin typeface="Tahoma" panose="020B0604030504040204" pitchFamily="34" charset="0"/>
                <a:ea typeface="Tahoma" panose="020B0604030504040204" pitchFamily="34" charset="0"/>
                <a:cs typeface="Tahoma" panose="020B0604030504040204" pitchFamily="34" charset="0"/>
              </a:rPr>
              <a:t> City, </a:t>
            </a:r>
            <a:r>
              <a:rPr lang="en-US" altLang="zh-TW" kern="100" dirty="0">
                <a:solidFill>
                  <a:schemeClr val="bg2">
                    <a:lumMod val="75000"/>
                  </a:schemeClr>
                </a:solidFill>
                <a:effectLst/>
                <a:latin typeface="Tahoma" panose="020B0604030504040204" pitchFamily="34" charset="0"/>
                <a:ea typeface="標楷體" panose="03000509000000000000" pitchFamily="65" charset="-120"/>
                <a:cs typeface="Tahoma" panose="020B0604030504040204" pitchFamily="34" charset="0"/>
              </a:rPr>
              <a:t>Henan, China</a:t>
            </a:r>
            <a:endParaRPr lang="zh-TW" altLang="en-US" dirty="0">
              <a:solidFill>
                <a:schemeClr val="bg2">
                  <a:lumMod val="75000"/>
                </a:schemeClr>
              </a:solidFill>
              <a:latin typeface="Tahoma" panose="020B0604030504040204" pitchFamily="34" charset="0"/>
              <a:cs typeface="Tahoma" panose="020B0604030504040204" pitchFamily="34" charset="0"/>
            </a:endParaRPr>
          </a:p>
        </p:txBody>
      </p:sp>
      <p:sp>
        <p:nvSpPr>
          <p:cNvPr id="2" name="文字版面配置區 8">
            <a:extLst>
              <a:ext uri="{FF2B5EF4-FFF2-40B4-BE49-F238E27FC236}">
                <a16:creationId xmlns:a16="http://schemas.microsoft.com/office/drawing/2014/main" id="{B83C9B52-01A8-02DB-2E5A-5E64C7B42F2F}"/>
              </a:ext>
            </a:extLst>
          </p:cNvPr>
          <p:cNvSpPr txBox="1">
            <a:spLocks/>
          </p:cNvSpPr>
          <p:nvPr/>
        </p:nvSpPr>
        <p:spPr bwMode="auto">
          <a:xfrm>
            <a:off x="1117536" y="3945025"/>
            <a:ext cx="10610603"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342900" indent="-342900">
              <a:buFont typeface="Wingdings" panose="05000000000000000000" pitchFamily="2" charset="2"/>
              <a:buChar char="n"/>
            </a:pPr>
            <a:r>
              <a:rPr lang="en-US" altLang="zh-TW"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Vietnam Yeh-Chiang Technology Co., Ltd.</a:t>
            </a:r>
            <a:r>
              <a:rPr lang="zh-TW" altLang="en-US" kern="100" dirty="0">
                <a:solidFill>
                  <a:schemeClr val="bg2">
                    <a:lumMod val="75000"/>
                  </a:schemeClr>
                </a:solidFill>
                <a:latin typeface="Tahoma" panose="020B0604030504040204" pitchFamily="34" charset="0"/>
                <a:ea typeface="標楷體" panose="03000509000000000000" pitchFamily="65" charset="-120"/>
                <a:cs typeface="Tahoma" panose="020B0604030504040204" pitchFamily="34" charset="0"/>
              </a:rPr>
              <a:t>：</a:t>
            </a:r>
            <a:r>
              <a:rPr lang="en-US" altLang="zh-TW" sz="1800" kern="100" dirty="0">
                <a:effectLst/>
                <a:latin typeface="Calibri" panose="020F0502020204030204" pitchFamily="34" charset="0"/>
                <a:ea typeface="新細明體" panose="02020500000000000000" pitchFamily="18" charset="-120"/>
                <a:cs typeface="Times New Roman" panose="02020603050405020304" pitchFamily="18" charset="0"/>
              </a:rPr>
              <a:t> </a:t>
            </a:r>
            <a:r>
              <a:rPr lang="en-US" altLang="zh-TW" kern="100" dirty="0">
                <a:solidFill>
                  <a:schemeClr val="bg2"/>
                </a:solidFill>
                <a:effectLst/>
                <a:latin typeface="Calibri" panose="020F0502020204030204" pitchFamily="34" charset="0"/>
                <a:ea typeface="新細明體" panose="02020500000000000000" pitchFamily="18" charset="-120"/>
                <a:cs typeface="Times New Roman" panose="02020603050405020304" pitchFamily="18" charset="0"/>
              </a:rPr>
              <a:t>HALONG CITY, QUANGNINH PROVINCE, VIETNAM</a:t>
            </a:r>
            <a:endParaRPr lang="zh-TW" altLang="zh-TW" kern="100" dirty="0">
              <a:solidFill>
                <a:schemeClr val="bg2"/>
              </a:solidFill>
              <a:effectLst/>
              <a:latin typeface="Calibri" panose="020F0502020204030204" pitchFamily="34" charset="0"/>
              <a:ea typeface="新細明體" panose="02020500000000000000" pitchFamily="18" charset="-120"/>
              <a:cs typeface="Times New Roman" panose="02020603050405020304" pitchFamily="18" charset="0"/>
            </a:endParaRPr>
          </a:p>
        </p:txBody>
      </p:sp>
    </p:spTree>
    <p:extLst>
      <p:ext uri="{BB962C8B-B14F-4D97-AF65-F5344CB8AC3E}">
        <p14:creationId xmlns:p14="http://schemas.microsoft.com/office/powerpoint/2010/main" val="405078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8" name="Rectangle 4">
            <a:extLst>
              <a:ext uri="{FF2B5EF4-FFF2-40B4-BE49-F238E27FC236}">
                <a16:creationId xmlns:a16="http://schemas.microsoft.com/office/drawing/2014/main" id="{88926BDF-1AE2-715B-677F-489316565E96}"/>
              </a:ext>
            </a:extLst>
          </p:cNvPr>
          <p:cNvSpPr>
            <a:spLocks noChangeArrowheads="1"/>
          </p:cNvSpPr>
          <p:nvPr/>
        </p:nvSpPr>
        <p:spPr bwMode="auto">
          <a:xfrm>
            <a:off x="2952005" y="3000481"/>
            <a:ext cx="7178583" cy="1938992"/>
          </a:xfrm>
          <a:prstGeom prst="rect">
            <a:avLst/>
          </a:prstGeom>
          <a:noFill/>
          <a:ln>
            <a:noFill/>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zh-TW"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2</a:t>
            </a:r>
            <a:r>
              <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rPr>
              <a:t>、</a:t>
            </a:r>
            <a:r>
              <a:rPr lang="en-US" altLang="zh-TW" sz="4800"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Industry Overview</a:t>
            </a:r>
            <a:endParaRPr kumimoji="1" lang="zh-TW" altLang="en-US" sz="4800" i="0" u="none" strike="noStrike" kern="1200" cap="none" spc="0" normalizeH="0" baseline="0" noProof="0" dirty="0">
              <a:ln>
                <a:noFill/>
              </a:ln>
              <a:solidFill>
                <a:schemeClr val="bg2">
                  <a:lumMod val="75000"/>
                </a:schemeClr>
              </a:solidFill>
              <a:effectLst>
                <a:outerShdw blurRad="38100" dist="38100" dir="2700000" algn="tl">
                  <a:srgbClr val="C0C0C0"/>
                </a:outerShdw>
              </a:effectLst>
              <a:uLnTx/>
              <a:uFillTx/>
              <a:latin typeface="Tahoma" panose="020B0604030504040204" pitchFamily="34" charset="0"/>
              <a:ea typeface="標楷體" panose="03000509000000000000" pitchFamily="65" charset="-120"/>
              <a:cs typeface="Tahoma" panose="020B0604030504040204" pitchFamily="34" charset="0"/>
            </a:endParaRPr>
          </a:p>
          <a:p>
            <a:pPr marL="0" marR="0" lvl="0" indent="0" algn="ctr" defTabSz="914400" rtl="0" eaLnBrk="1" fontAlgn="ctr" latinLnBrk="0" hangingPunct="1">
              <a:lnSpc>
                <a:spcPct val="100000"/>
              </a:lnSpc>
              <a:spcBef>
                <a:spcPct val="50000"/>
              </a:spcBef>
              <a:spcAft>
                <a:spcPct val="0"/>
              </a:spcAft>
              <a:buClrTx/>
              <a:buSzTx/>
              <a:buFontTx/>
              <a:buNone/>
              <a:tabLst/>
              <a:defRPr/>
            </a:pPr>
            <a:endParaRPr kumimoji="1" lang="zh-TW" altLang="en-US" sz="4800" i="0" u="none" strike="noStrike" kern="1200" cap="none" spc="0" normalizeH="0" baseline="0" noProof="0" dirty="0">
              <a:ln>
                <a:noFill/>
              </a:ln>
              <a:solidFill>
                <a:srgbClr val="000000"/>
              </a:solidFill>
              <a:effectLst>
                <a:outerShdw blurRad="38100" dist="38100" dir="2700000" algn="tl">
                  <a:srgbClr val="C0C0C0"/>
                </a:outerShdw>
              </a:effectLst>
              <a:uLnTx/>
              <a:uFillTx/>
              <a:latin typeface="Tahoma" pitchFamily="34" charset="0"/>
              <a:ea typeface="標楷體" panose="03000509000000000000" pitchFamily="65" charset="-120"/>
              <a:cs typeface="+mn-cs"/>
            </a:endParaRPr>
          </a:p>
        </p:txBody>
      </p:sp>
      <p:sp>
        <p:nvSpPr>
          <p:cNvPr id="2" name="Rectangle 1">
            <a:extLst>
              <a:ext uri="{FF2B5EF4-FFF2-40B4-BE49-F238E27FC236}">
                <a16:creationId xmlns:a16="http://schemas.microsoft.com/office/drawing/2014/main" id="{7C5A7AE8-4EBC-0A97-61A5-55C881245475}"/>
              </a:ext>
            </a:extLst>
          </p:cNvPr>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TW" altLang="zh-TW" sz="2100" b="0" i="0" u="none" strike="noStrike" cap="none" normalizeH="0" baseline="0">
                <a:ln>
                  <a:noFill/>
                </a:ln>
                <a:solidFill>
                  <a:srgbClr val="202124"/>
                </a:solidFill>
                <a:effectLst/>
                <a:latin typeface="Arial Unicode MS"/>
                <a:ea typeface="inherit"/>
              </a:rPr>
              <a:t>industry</a:t>
            </a:r>
            <a:r>
              <a:rPr kumimoji="0" lang="zh-TW" altLang="zh-TW" sz="800" b="0" i="0" u="none" strike="noStrike" cap="none" normalizeH="0" baseline="0">
                <a:ln>
                  <a:noFill/>
                </a:ln>
                <a:solidFill>
                  <a:schemeClr val="tx1"/>
                </a:solidFill>
                <a:effectLst/>
              </a:rPr>
              <a:t> </a:t>
            </a:r>
            <a:endParaRPr kumimoji="0" lang="zh-TW"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61302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34C9B288-5B03-0E4D-1338-32931E68F305}"/>
              </a:ext>
            </a:extLst>
          </p:cNvPr>
          <p:cNvPicPr>
            <a:picLocks noChangeAspect="1"/>
          </p:cNvPicPr>
          <p:nvPr/>
        </p:nvPicPr>
        <p:blipFill>
          <a:blip r:embed="rId3"/>
          <a:stretch>
            <a:fillRect/>
          </a:stretch>
        </p:blipFill>
        <p:spPr>
          <a:xfrm>
            <a:off x="520189" y="285653"/>
            <a:ext cx="5755123" cy="634039"/>
          </a:xfrm>
          <a:prstGeom prst="rect">
            <a:avLst/>
          </a:prstGeom>
        </p:spPr>
      </p:pic>
      <p:sp>
        <p:nvSpPr>
          <p:cNvPr id="6" name="Rectangle 4">
            <a:extLst>
              <a:ext uri="{FF2B5EF4-FFF2-40B4-BE49-F238E27FC236}">
                <a16:creationId xmlns:a16="http://schemas.microsoft.com/office/drawing/2014/main" id="{1A1C79ED-2B76-1CE6-5D4E-D367AD7D3DD7}"/>
              </a:ext>
            </a:extLst>
          </p:cNvPr>
          <p:cNvSpPr>
            <a:spLocks noChangeArrowheads="1"/>
          </p:cNvSpPr>
          <p:nvPr/>
        </p:nvSpPr>
        <p:spPr bwMode="auto">
          <a:xfrm>
            <a:off x="0" y="6581001"/>
            <a:ext cx="4596793" cy="276999"/>
          </a:xfrm>
          <a:prstGeom prst="rect">
            <a:avLst/>
          </a:prstGeom>
          <a:blipFill>
            <a:blip r:embed="rId4"/>
            <a:tile tx="0" ty="0" sx="100000" sy="100000" flip="none" algn="tl"/>
          </a:blipFill>
          <a:ln>
            <a:noFill/>
          </a:ln>
          <a:effectLst/>
        </p:spPr>
        <p:txBody>
          <a:bodyPr wrap="square">
            <a:spAutoFit/>
          </a:bodyPr>
          <a:lstStyle/>
          <a:p>
            <a:pPr algn="ctr" fontAlgn="ctr">
              <a:spcBef>
                <a:spcPct val="50000"/>
              </a:spcBef>
              <a:spcAft>
                <a:spcPct val="0"/>
              </a:spcAft>
              <a:defRPr/>
            </a:pPr>
            <a:r>
              <a:rPr lang="en-US" altLang="zh-TW" sz="1200" dirty="0">
                <a:solidFill>
                  <a:schemeClr val="bg2">
                    <a:lumMod val="75000"/>
                  </a:schemeClr>
                </a:solidFill>
              </a:rPr>
              <a:t>Copyright© YCTC. All Rights Reserved</a:t>
            </a:r>
            <a:endParaRPr kumimoji="1" lang="zh-TW" altLang="en-US" sz="1200" dirty="0">
              <a:solidFill>
                <a:schemeClr val="bg2">
                  <a:lumMod val="75000"/>
                </a:schemeClr>
              </a:solidFill>
              <a:effectLst>
                <a:outerShdw blurRad="38100" dist="38100" dir="2700000" algn="tl">
                  <a:srgbClr val="C0C0C0"/>
                </a:outerShdw>
              </a:effectLst>
              <a:latin typeface="Tahoma" pitchFamily="34" charset="0"/>
              <a:ea typeface="標楷體" panose="03000509000000000000" pitchFamily="65" charset="-120"/>
            </a:endParaRPr>
          </a:p>
        </p:txBody>
      </p:sp>
      <p:sp>
        <p:nvSpPr>
          <p:cNvPr id="8" name="文字版面配置區 8">
            <a:extLst>
              <a:ext uri="{FF2B5EF4-FFF2-40B4-BE49-F238E27FC236}">
                <a16:creationId xmlns:a16="http://schemas.microsoft.com/office/drawing/2014/main" id="{D55FAE6D-4F4B-E486-3711-4D3F6B3F4F7A}"/>
              </a:ext>
            </a:extLst>
          </p:cNvPr>
          <p:cNvSpPr txBox="1">
            <a:spLocks/>
          </p:cNvSpPr>
          <p:nvPr/>
        </p:nvSpPr>
        <p:spPr bwMode="auto">
          <a:xfrm>
            <a:off x="2628992" y="1237508"/>
            <a:ext cx="5898984" cy="575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marL="0" indent="0" algn="l" rtl="0" eaLnBrk="0" fontAlgn="base" hangingPunct="0">
              <a:spcBef>
                <a:spcPct val="20000"/>
              </a:spcBef>
              <a:spcAft>
                <a:spcPct val="0"/>
              </a:spcAft>
              <a:buNone/>
              <a:defRPr kumimoji="1" sz="2000">
                <a:solidFill>
                  <a:schemeClr val="tx1"/>
                </a:solidFill>
                <a:latin typeface="+mn-lt"/>
                <a:ea typeface="+mn-ea"/>
                <a:cs typeface="+mn-cs"/>
              </a:defRPr>
            </a:lvl1pPr>
            <a:lvl2pPr marL="457200" indent="0" algn="l" rtl="0" eaLnBrk="0" fontAlgn="base" hangingPunct="0">
              <a:spcBef>
                <a:spcPct val="20000"/>
              </a:spcBef>
              <a:spcAft>
                <a:spcPct val="0"/>
              </a:spcAft>
              <a:buNone/>
              <a:defRPr kumimoji="1" sz="1800">
                <a:solidFill>
                  <a:schemeClr val="tx1"/>
                </a:solidFill>
                <a:latin typeface="+mn-lt"/>
                <a:ea typeface="+mn-ea"/>
              </a:defRPr>
            </a:lvl2pPr>
            <a:lvl3pPr marL="914400" indent="0" algn="l" rtl="0" eaLnBrk="0" fontAlgn="base" hangingPunct="0">
              <a:spcBef>
                <a:spcPct val="20000"/>
              </a:spcBef>
              <a:spcAft>
                <a:spcPct val="0"/>
              </a:spcAft>
              <a:buNone/>
              <a:defRPr kumimoji="1" sz="1600">
                <a:solidFill>
                  <a:schemeClr val="tx1"/>
                </a:solidFill>
                <a:latin typeface="+mn-lt"/>
                <a:ea typeface="+mn-ea"/>
              </a:defRPr>
            </a:lvl3pPr>
            <a:lvl4pPr marL="1371600" indent="0" algn="l" rtl="0" eaLnBrk="0" fontAlgn="base" hangingPunct="0">
              <a:spcBef>
                <a:spcPct val="20000"/>
              </a:spcBef>
              <a:spcAft>
                <a:spcPct val="0"/>
              </a:spcAft>
              <a:buNone/>
              <a:defRPr kumimoji="1" sz="1400">
                <a:solidFill>
                  <a:schemeClr val="tx1"/>
                </a:solidFill>
                <a:latin typeface="+mn-lt"/>
                <a:ea typeface="+mn-ea"/>
              </a:defRPr>
            </a:lvl4pPr>
            <a:lvl5pPr marL="1828800" indent="0" algn="l" rtl="0" eaLnBrk="0" fontAlgn="base" hangingPunct="0">
              <a:spcBef>
                <a:spcPct val="20000"/>
              </a:spcBef>
              <a:spcAft>
                <a:spcPct val="0"/>
              </a:spcAft>
              <a:buNone/>
              <a:defRPr kumimoji="1" sz="1400">
                <a:solidFill>
                  <a:schemeClr val="tx1"/>
                </a:solidFill>
                <a:latin typeface="+mn-lt"/>
                <a:ea typeface="+mn-ea"/>
              </a:defRPr>
            </a:lvl5pPr>
            <a:lvl6pPr marL="2286000" indent="0" algn="l" rtl="0" fontAlgn="base">
              <a:spcBef>
                <a:spcPct val="20000"/>
              </a:spcBef>
              <a:spcAft>
                <a:spcPct val="0"/>
              </a:spcAft>
              <a:buNone/>
              <a:defRPr kumimoji="1" sz="1400">
                <a:solidFill>
                  <a:schemeClr val="tx1"/>
                </a:solidFill>
                <a:latin typeface="+mn-lt"/>
                <a:ea typeface="+mn-ea"/>
              </a:defRPr>
            </a:lvl6pPr>
            <a:lvl7pPr marL="2743200" indent="0" algn="l" rtl="0" fontAlgn="base">
              <a:spcBef>
                <a:spcPct val="20000"/>
              </a:spcBef>
              <a:spcAft>
                <a:spcPct val="0"/>
              </a:spcAft>
              <a:buNone/>
              <a:defRPr kumimoji="1" sz="1400">
                <a:solidFill>
                  <a:schemeClr val="tx1"/>
                </a:solidFill>
                <a:latin typeface="+mn-lt"/>
                <a:ea typeface="+mn-ea"/>
              </a:defRPr>
            </a:lvl7pPr>
            <a:lvl8pPr marL="3200400" indent="0" algn="l" rtl="0" fontAlgn="base">
              <a:spcBef>
                <a:spcPct val="20000"/>
              </a:spcBef>
              <a:spcAft>
                <a:spcPct val="0"/>
              </a:spcAft>
              <a:buNone/>
              <a:defRPr kumimoji="1" sz="1400">
                <a:solidFill>
                  <a:schemeClr val="tx1"/>
                </a:solidFill>
                <a:latin typeface="+mn-lt"/>
                <a:ea typeface="+mn-ea"/>
              </a:defRPr>
            </a:lvl8pPr>
            <a:lvl9pPr marL="3657600" indent="0" algn="l" rtl="0" fontAlgn="base">
              <a:spcBef>
                <a:spcPct val="20000"/>
              </a:spcBef>
              <a:spcAft>
                <a:spcPct val="0"/>
              </a:spcAft>
              <a:buNone/>
              <a:defRPr kumimoji="1" sz="1400">
                <a:solidFill>
                  <a:schemeClr val="tx1"/>
                </a:solidFill>
                <a:latin typeface="+mn-lt"/>
                <a:ea typeface="+mn-ea"/>
              </a:defRPr>
            </a:lvl9pPr>
          </a:lstStyle>
          <a:p>
            <a:pPr marL="285750" indent="-285750">
              <a:buFont typeface="Wingdings" panose="05000000000000000000" pitchFamily="2" charset="2"/>
              <a:buChar char="n"/>
            </a:pPr>
            <a:r>
              <a:rPr lang="en-US" altLang="zh-TW" dirty="0">
                <a:solidFill>
                  <a:schemeClr val="tx1">
                    <a:lumMod val="65000"/>
                    <a:lumOff val="35000"/>
                  </a:schemeClr>
                </a:solidFill>
              </a:rPr>
              <a:t>AI relevant market in the future development.</a:t>
            </a:r>
            <a:endParaRPr lang="zh-TW" altLang="zh-TW" kern="100" dirty="0">
              <a:solidFill>
                <a:schemeClr val="tx1">
                  <a:lumMod val="65000"/>
                  <a:lumOff val="35000"/>
                </a:schemeClr>
              </a:solidFill>
              <a:effectLst/>
              <a:latin typeface="Tahoma" panose="020B0604030504040204" pitchFamily="34" charset="0"/>
              <a:ea typeface="新細明體" panose="02020500000000000000" pitchFamily="18" charset="-120"/>
              <a:cs typeface="Tahoma" panose="020B0604030504040204" pitchFamily="34" charset="0"/>
            </a:endParaRPr>
          </a:p>
        </p:txBody>
      </p:sp>
      <p:pic>
        <p:nvPicPr>
          <p:cNvPr id="5" name="圖片 4">
            <a:extLst>
              <a:ext uri="{FF2B5EF4-FFF2-40B4-BE49-F238E27FC236}">
                <a16:creationId xmlns:a16="http://schemas.microsoft.com/office/drawing/2014/main" id="{5E578D1E-0571-9336-ACF2-4E5BEEC9673E}"/>
              </a:ext>
            </a:extLst>
          </p:cNvPr>
          <p:cNvPicPr>
            <a:picLocks noChangeAspect="1"/>
          </p:cNvPicPr>
          <p:nvPr/>
        </p:nvPicPr>
        <p:blipFill>
          <a:blip r:embed="rId5"/>
          <a:stretch>
            <a:fillRect/>
          </a:stretch>
        </p:blipFill>
        <p:spPr>
          <a:xfrm>
            <a:off x="287547" y="1321173"/>
            <a:ext cx="2010849" cy="2993629"/>
          </a:xfrm>
          <a:prstGeom prst="rect">
            <a:avLst/>
          </a:prstGeom>
        </p:spPr>
      </p:pic>
      <p:pic>
        <p:nvPicPr>
          <p:cNvPr id="11" name="圖片 10">
            <a:extLst>
              <a:ext uri="{FF2B5EF4-FFF2-40B4-BE49-F238E27FC236}">
                <a16:creationId xmlns:a16="http://schemas.microsoft.com/office/drawing/2014/main" id="{FE8E0943-C173-F931-41FE-9A7B5EA0E19F}"/>
              </a:ext>
            </a:extLst>
          </p:cNvPr>
          <p:cNvPicPr>
            <a:picLocks noChangeAspect="1"/>
          </p:cNvPicPr>
          <p:nvPr/>
        </p:nvPicPr>
        <p:blipFill>
          <a:blip r:embed="rId6"/>
          <a:stretch>
            <a:fillRect/>
          </a:stretch>
        </p:blipFill>
        <p:spPr>
          <a:xfrm>
            <a:off x="8751081" y="4088559"/>
            <a:ext cx="3002292" cy="1811849"/>
          </a:xfrm>
          <a:prstGeom prst="rect">
            <a:avLst/>
          </a:prstGeom>
        </p:spPr>
      </p:pic>
      <p:pic>
        <p:nvPicPr>
          <p:cNvPr id="12" name="圖片 11">
            <a:extLst>
              <a:ext uri="{FF2B5EF4-FFF2-40B4-BE49-F238E27FC236}">
                <a16:creationId xmlns:a16="http://schemas.microsoft.com/office/drawing/2014/main" id="{F5E949C1-7FFD-03F7-11A4-880704B836C6}"/>
              </a:ext>
            </a:extLst>
          </p:cNvPr>
          <p:cNvPicPr>
            <a:picLocks noChangeAspect="1"/>
          </p:cNvPicPr>
          <p:nvPr/>
        </p:nvPicPr>
        <p:blipFill>
          <a:blip r:embed="rId7"/>
          <a:stretch>
            <a:fillRect/>
          </a:stretch>
        </p:blipFill>
        <p:spPr>
          <a:xfrm>
            <a:off x="2628992" y="2078742"/>
            <a:ext cx="7686261" cy="2118374"/>
          </a:xfrm>
          <a:prstGeom prst="rect">
            <a:avLst/>
          </a:prstGeom>
        </p:spPr>
      </p:pic>
    </p:spTree>
    <p:extLst>
      <p:ext uri="{BB962C8B-B14F-4D97-AF65-F5344CB8AC3E}">
        <p14:creationId xmlns:p14="http://schemas.microsoft.com/office/powerpoint/2010/main" val="1060231841"/>
      </p:ext>
    </p:extLst>
  </p:cSld>
  <p:clrMapOvr>
    <a:masterClrMapping/>
  </p:clrMapOvr>
</p:sld>
</file>

<file path=ppt/theme/theme1.xml><?xml version="1.0" encoding="utf-8"?>
<a:theme xmlns:a="http://schemas.openxmlformats.org/drawingml/2006/main" name="1_預設簡報設計">
  <a:themeElements>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預設簡報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標楷體" pitchFamily="65" charset="-12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Times New Roman" pitchFamily="18" charset="0"/>
            <a:ea typeface="標楷體" pitchFamily="65" charset="-120"/>
          </a:defRPr>
        </a:defPPr>
      </a:lstStyle>
    </a:lnDef>
  </a:objectDefaults>
  <a:extraClrSchemeLst>
    <a:extraClrScheme>
      <a:clrScheme name="1_預設簡報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預設簡報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預設簡報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預設簡報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預設簡報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預設簡報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預設簡報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預設簡報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預設簡報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預設簡報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預設簡報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預設簡報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20992</TotalTime>
  <Words>664</Words>
  <Application>Microsoft Office PowerPoint</Application>
  <PresentationFormat>寬螢幕</PresentationFormat>
  <Paragraphs>107</Paragraphs>
  <Slides>15</Slides>
  <Notes>15</Notes>
  <HiddenSlides>0</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15</vt:i4>
      </vt:variant>
    </vt:vector>
  </HeadingPairs>
  <TitlesOfParts>
    <vt:vector size="24" baseType="lpstr">
      <vt:lpstr>Arial Unicode MS</vt:lpstr>
      <vt:lpstr>微軟正黑體</vt:lpstr>
      <vt:lpstr>標楷體</vt:lpstr>
      <vt:lpstr>Arial</vt:lpstr>
      <vt:lpstr>Calibri</vt:lpstr>
      <vt:lpstr>Tahoma</vt:lpstr>
      <vt:lpstr>Times New Roman</vt:lpstr>
      <vt:lpstr>Wingdings</vt:lpstr>
      <vt:lpstr>1_預設簡報設計</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邱雅筑[Selina_Chiu]</dc:creator>
  <cp:lastModifiedBy>鄭文豪[Wenhow_Cheng]</cp:lastModifiedBy>
  <cp:revision>91</cp:revision>
  <dcterms:created xsi:type="dcterms:W3CDTF">2022-04-29T03:19:35Z</dcterms:created>
  <dcterms:modified xsi:type="dcterms:W3CDTF">2025-07-01T09:21:21Z</dcterms:modified>
</cp:coreProperties>
</file>